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341" r:id="rId3"/>
    <p:sldId id="299" r:id="rId4"/>
    <p:sldId id="288" r:id="rId5"/>
    <p:sldId id="289" r:id="rId6"/>
    <p:sldId id="291" r:id="rId7"/>
    <p:sldId id="292" r:id="rId8"/>
    <p:sldId id="296" r:id="rId9"/>
    <p:sldId id="290" r:id="rId10"/>
    <p:sldId id="2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5"/>
  </p:normalViewPr>
  <p:slideViewPr>
    <p:cSldViewPr snapToGrid="0" snapToObjects="1">
      <p:cViewPr varScale="1">
        <p:scale>
          <a:sx n="135" d="100"/>
          <a:sy n="135" d="100"/>
        </p:scale>
        <p:origin x="15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19.2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0 113 16383,'63'-3'0,"0"2"0,-8 5 0,11 1 0,19-2 0,-34 0 0,2-1 0,4-1 0,2 0 0,10 2 0,1 0 0,-3-1 0,1 0 0,4 1 0,0 0 0,-3 0 0,-2 0 0,-10 0 0,-2 0 0,6 0 0,-1 0 0,-8-1 0,0 1 0,11-2 0,1 0 0,4 0 0,5 0 0,-8-1 0,4 1 0,-2-1 0,16 1 0,-1-1 0,18 0 0,-4 0 0,-28 0 0,-6-1 0,-10 0 0,-1 1 0,49 1 0,-23-1 0,3 2 0,11 0 0,-1-2 0,-31 0 0,1 0 0,0-1 0,0 0 0,6-1 0,2 0 0,3 0 0,-2 1 0,-10 0 0,-2 1 0,1-1 0,-1 0 0,37 1 0,-1-4 0,-5 2 0,5 0 0,-13-1 0,19 1 0,-49 1 0,1 0 0,9 0 0,3 0 0,7 2 0,2 0 0,-3 0 0,2 0 0,18 2 0,3-1 0,1-1 0,3 0 0,-21 0 0,2-1 0,0 1 0,-4 0 0,-1 1 0,-2-1 0,24-1 0,-4 1 0,-10 1 0,-5 1 0,-12-1 0,-3 0 0,2 1 0,1 0 0,3-1 0,-1 0 0,-4 0 0,1 0 0,11-2 0,0 0 0,-3 0 0,1 0 0,7-1 0,2 0 0,0 1 0,-1-1 0,-7 0 0,0 1 0,3 0 0,-1 1 0,-6 0 0,1 1 0,7-1 0,1 2 0,0 0 0,-1 0 0,-6-1 0,0 0 0,5 2 0,-1 0 0,-5-1 0,0 0 0,7 0 0,3 0 0,6 1 0,2 0 0,-3 1 0,2-1 0,-14-1 0,2 0 0,0 0 0,-1 2 0,0 1 0,2-1 0,8-2 0,2-1 0,0 1 0,-1 2 0,1 0 0,-2-1 0,-8-3 0,-1 0 0,1 0 0,6 1 0,1 0 0,-2 0 0,-5-1 0,-2 0 0,1 0 0,8 0 0,1-1 0,0 1 0,-1 1 0,-1-1 0,-1 1 0,-8-2 0,-2 0 0,1 0 0,3 1 0,1 0 0,-2-1 0,17-2 0,-3 0 0,5 2 0,-1-1 0,-9-1 0,-3 0 0,-10 1 0,-1 1 0,6 0 0,1-1 0,-7 0 0,0 1 0,9-1 0,0 2 0,-1-1 0,-2 1 0,-6 0 0,0 0 0,4 1 0,-1-1 0,-11 0 0,0-1 0,1 0 0,0-1 0,-5-1 0,-1 0 0,39-5 0,-13-1 0,-4-2 0,-9 1 0,5 0 0,0 1 0,-7 1 0,9-1 0,6 2 0,-31 3 0,2 1 0,3 1 0,1 0 0,6 1 0,3 0 0,10 0 0,1 0 0,1 0 0,1 0 0,1 0 0,2-2 0,10 0 0,-2 0 0,-18 1 0,1-1 0,17-1 0,0 0 0,-13 2 0,-1 0 0,6-4 0,-1 0 0,0 1 0,-1-1 0,-9-1 0,-1-1 0,5 1 0,0-1 0,-9 0 0,0-1 0,3 0 0,0-2 0,-3 1 0,-2 0 0,-11 1 0,0 0 0,-1-1 0,0 1 0,35-8 0,-8 0 0,-9 2 0,-21 4 0,0 2 0,-4 5 0,13-1 0,9 3 0,1 1 0,13 0 0,-4 2 0,9-2 0,8 1 0,-1 1 0,-16 3 0,3 1 0,-18-3 0,0 1 0,23 1 0,0 1 0,-24-3 0,-2 1 0,10-1 0,2 0 0,-2 1 0,0 0 0,10-1 0,0-1 0,-1 0 0,-1-1 0,-11-1 0,0 0 0,1 1 0,-2 0 0,-7 0 0,-1 0 0,3 1 0,1 0 0,2-1 0,-2 0 0,-6 0 0,-1 0 0,4-1 0,0 0 0,-2-1 0,0 0 0,4 0 0,1 0 0,2-1 0,-2 0 0,-7 0 0,-2 0 0,4 0 0,-1 0 0,44-4 0,-45 4 0,0 0 0,0 0 0,0 0 0,46-1 0,-39 1 0,1 0 0,0-2 0,1 0 0,8 0 0,1-1 0,-6 1 0,-1 0 0,-7 2 0,-1 0 0,-1 1 0,-1 1 0,34 0 0,-8 0 0,-17 1 0,-19-1 0,-2 2 0,-6-2 0,-4 0 0,-5 0 0,-9 0 0,-5-1 0,2 0 0,0 0 0,13 4 0,0 0 0,5 3 0,4-1 0,-9-1 0,-5-3 0,-63 12 0,24-9 0,-43 8 0,48-10 0,-8 0 0,-11 3 0,-18 3 0,17-2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30.7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0 121 16383,'59'-2'0,"10"2"0,-10-1 0,17 2 0,-2 1 0,3 3 0,3-1 0,-2-1 0,-3 0 0,-2-2 0,-13 0 0,-9-1 0,-18 0 0,-9 0 0,-6 1 0,6 0 0,8 1 0,19 0 0,4 0 0,22-1 0,-4 1 0,0-2 0,-13 2 0,-8-2 0,-5 0 0,7 0 0,7 0 0,6 1 0,0 0 0,4-1 0,-11-1 0,-3 0 0,-11 1 0,-4 0 0,0 0 0,-1-2 0,5 2 0,-2 0 0,0 0 0,4 2 0,0-2 0,3 0 0,-1 1 0,-7-1 0,2 2 0,1-2 0,11 1 0,7 0 0,2 0 0,6 1 0,3-2 0,4 4 0,1-3 0,-9 4 0,7-2 0,-4 1 0,19 1 0,1-1 0,-7-1 0,-1 2 0,-12 1 0,7-3 0,-2 2 0,-6-5 0,-1 2 0,-8-2 0,3 3 0,-5-1 0,-9 4 0,1-4 0,-4 2 0,5-3 0,-1 0 0,2-1 0,9 0 0,6-3 0,16 2 0,6-2 0,-8 1 0,11 2 0,-11-2 0,9 2 0,-3 0 0,-12 0 0,-2 0 0,-13 0 0,5-1 0,4 0 0,-1 0 0,16 1 0,-8-2 0,7 2 0,-4-3 0,-11-1 0,9-3 0,-3 0 0,5-4 0,6 2 0,-9 3 0,10 0 0,-8 4 0,14-2 0,-3-1 0,2 2 0,-40 1 0,0 1 0,-3 1 0,0 0 0,4 0 0,1 0 0,-2-1 0,-2 0 0,36 1 0,4-2 0,-16 2 0,0 0 0,-12 0 0,-8 0 0,-4 0 0,-9 0 0,4 0 0,2 0 0,-4 0 0,8 0 0,1 0 0,7 0 0,6 0 0,0 0 0,7-1 0,0 0 0,19 1 0,-43 2 0,2 0 0,1-1 0,1 1 0,11-1 0,1 1 0,-2-2 0,0 0 0,2 0 0,1 0 0,1 0 0,-2 0 0,-11 0 0,-2 0 0,4 0 0,1 0 0,-4 1 0,0 0 0,5 0 0,2 0 0,7 1 0,1 0 0,-7-1 0,-1 0 0,5 1 0,-3-1 0,33 0 0,-9 1 0,-27-2 0,-14 0 0,-5-3 0,4 2 0,15-3 0,6 2 0,-1 0 0,8-1 0,-10 1 0,15-2 0,2-1 0,-5 1 0,7-1 0,-36 3 0,-9 0 0,-28 2 0,-1 0 0,12 2 0,6 0 0,17 1 0,7-2 0,17-1 0,7 0 0,-25-2 0,2-1 0,5 2 0,1-1 0,10-3 0,1-1 0,6 2 0,0-1 0,-1-2 0,-1 0 0,-11 0 0,-2 0 0,-2 0 0,-4-1 0,20-1 0,-17 1 0,-24 5 0,-18 0 0,-5 0 0,14 1 0,0-1 0,27-2 0,-3 2 0,34-1 0,-4 3 0,-26 1 0,2 0 0,43-2 0,-46 1 0,0 0 0,44-3 0,-8 1 0,-12 1 0,-3 0 0,-8 2 0,3 0 0,-10 1 0,1 0 0,-11 1 0,4 0 0,-2 0 0,4-1 0,-1-1 0,14 2 0,-1 0 0,9 0 0,-13 0 0,-4 3 0,-9 2 0,0 1 0,-1-1 0,-6 1 0,-5-2 0,-1 1 0,-5-2 0,1 0 0,-5-3 0,-2 2 0,-7-4 0,-1 3 0,2 1 0,-3 0 0,2 2 0,-4 1 0,2 0 0,2 0 0,-2-3 0,2-2 0,-1-2 0,-2 0 0,3 0 0,-1-1 0,-1 0 0,3-2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40.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16383,'59'3'0,"3"0"0,26 4 0,-27-2 0,7 1 0,26 3 0,8 2 0,-19-4 0,4 1 0,0 0 0,-2 0 0,1 1 0,3 0 0,-12-2 0,3-1 0,0 1 0,-2-1 0,13 1 0,-2 0 0,2-1 0,-14-2 0,2-1 0,1 0 0,-3 0 0,16 1 0,-2-1 0,-1-1 0,-2-1 0,-1-1 0,1 0 0,7 0 0,1 0 0,0-1 0,-1 0 0,-1-1 0,3 0 0,-16 0 0,3-1 0,0 0 0,-1 0 0,0 1 0,0-1 0,-1 1 0,-1-2 0,19-1 0,-2-1 0,2 0 0,-22 3 0,2-1 0,-1 1 0,0-1 0,-3 1 0,0-1 0,0 0 0,1 0 0,8 1 0,1 0 0,1 1 0,0-1 0,1 1 0,-1-1 0,0 1 0,-2-1 0,16 1 0,-2-1 0,0 1 0,-2-1 0,-1 1 0,-3-1 0,-15-2 0,-3 1 0,-1 0 0,-3 1 0,0 2 0,-4-1 0,22-4 0,-7 1 0,-21 4 0,-5 0 0,33-3 0,-29 4 0,-10-3 0,-14 3 0,-1-2 0,6 1 0,13 1 0,14 1 0,6 3 0,5 5 0,1-4 0,-3 0 0,5-2 0,-9-2 0,23 0 0,2-1 0,-46 0 0,-1 0 0,37 0 0,-30-1 0,-26 1 0,-14-3 0,-10 3 0,18-1 0,1 1 0,19 0 0,-7 0 0,-3-2 0,-11 1 0,-1-2 0,-5 1 0,9 1 0,7 1 0,22 3 0,8-2 0,14 2 0,-12-3 0,-11-2 0,-18 2 0,-6-3 0,-2 2 0,4-3 0,-2 1 0,0-1 0,-11 2 0,-5-1 0,-3 2 0,1 0 0,4-2 0,2 0 0,-5 2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5.1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 16383,'64'-2'0,"5"1"0,29 3 0,-38-2 0,2 0 0,16 1 0,4 0 0,4 0 0,2 2 0,2-1 0,3 0 0,-25 2 0,2 0 0,0-1 0,4 1 0,-1-1 0,2 0 0,3 0 0,1 1 0,1-1 0,3-1 0,1-1 0,-1 0 0,-2 0 0,0 0 0,0-1 0,-5 1 0,0-1 0,0-1 0,6 1 0,0-1 0,-2 0 0,-9 0 0,-2 1 0,0-1 0,2 0 0,0 0 0,-2 0 0,19 0 0,0 0 0,-21 1 0,1 1 0,1 0 0,-1 0 0,0 0 0,3 0 0,14 0 0,4 1 0,0 0 0,2-1 0,-1 0 0,1-1 0,3 0 0,-1 0 0,-2 0 0,-7 0 0,-3 0 0,1 0 0,1-1 0,0 0 0,-2 0 0,-8 1 0,-3 0 0,1 0 0,2 0 0,0 0 0,-1 0 0,22 1 0,0 0 0,-26 0 0,1-1 0,-1 0 0,32 1 0,0 0 0,-31-2 0,1-1 0,-1 1 0,0 0 0,-1 1 0,-1 0 0,25-2 0,-3 0 0,-8 1 0,-1 2 0,2 0 0,0 0 0,-3 0 0,-2 0 0,3 1 0,0 0 0,-1-1 0,1 0 0,0 1 0,-1 0 0,-5-1 0,-2-1 0,4 0 0,0 0 0,-3-1 0,0 1 0,0-1 0,-1 0 0,-5 3 0,-1 0 0,-2-2 0,0 0 0,-5 3 0,1 0 0,6-1 0,1 1 0,6 2 0,2-1 0,13 1 0,2-1 0,-3 0 0,1 0 0,3-2 0,0-2 0,-6 1 0,-1 0 0,-1 1 0,-2 0 0,-7 0 0,0 0 0,6 1 0,-1-1 0,-6 1 0,-2-1 0,2-1 0,0-1 0,-9 1 0,-1 0 0,2-1 0,1 0 0,-6 1 0,0-1 0,4 1 0,-1-1 0,-7 1 0,-1 0 0,42-3 0,-15 2 0,11-2 0,0 0 0,5 2 0,-5-2 0,2 1 0,-15-1 0,5 0 0,-7-2 0,-2 4 0,-5-2 0,0 2 0,-19 0 0,-4 0 0,-12 0 0,-4-1 0,-5-1 0,-6 0 0,-7-1 0,0 1 0,2 0 0,6 2 0,4 0 0,-4 0 0,-1 1 0,1-1 0,-3 0 0,-2-1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8.0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40 16383,'53'1'0,"0"1"0,9 1 0,2 0 0,1 3 0,3 0 0,10 0 0,1-1 0,-6 1 0,0-2 0,0 0 0,-3-2 0,-17-1 0,-1 0 0,46 3 0,-16-2 0,-3 3 0,19 0 0,1-1 0,-47-2 0,0-1 0,3 0 0,-1-2 0,38 1 0,-34 0 0,1 0 0,-8 0 0,1 0 0,6 1 0,0-2 0,-3 1 0,-1-1 0,44 0 0,-39 0 0,1-1 0,-5 2 0,0-1 0,7 0 0,-1-1 0,-4 1 0,-2 0 0,36-4 0,-1 0 0,-10 0 0,5 3 0,6-2 0,0 3 0,-33-1 0,1 0 0,1 1 0,1 1 0,10-1 0,-1 1 0,-10-2 0,-2 1 0,1 0 0,-3 0 0,23-1 0,-9-2 0,-22 4 0,-11-3 0,-14 3 0,-7-2 0,-3 1 0,5 0 0,-4 1 0,9-1 0,-8 1 0,11-3 0,13 0 0,15-1 0,-1-1 0,7 1 0,-10-1 0,1 0 0,-2 0 0,-6 2 0,-6-2 0,-10 1 0,-6-1 0,-11 3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1.0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16383,'92'1'0,"-30"0"0,6 1 0,14 1 0,4 0 0,9-1 0,4 1 0,-19 0 0,4 1 0,-1 0 0,-5-2 0,0 0 0,3 0 0,8 1 0,3 0 0,0 0 0,-1 0 0,0-1 0,-1 0 0,-8-1 0,0 0 0,0 0 0,5 1 0,2 1 0,-2-1 0,-7-1 0,-1-1 0,2 2 0,8 0 0,3 0 0,0 1 0,4-2 0,1 1 0,-2 0 0,-9 1 0,-1 0 0,1 0 0,12-1 0,2 0 0,-2 0 0,-12-1 0,-1 1 0,2-1 0,10 2 0,2-1 0,0 0 0,-4-1 0,-1-1 0,-2 0 0,-7 2 0,-1-1 0,0 1 0,-1-2 0,1 0 0,-4 0 0,-11 0 0,-3-1 0,1 2 0,7-1 0,1 1 0,-2 0 0,20-2 0,-3 0 0,-5 1 0,-3 0 0,-10-3 0,-2 0 0,-12 1 0,-1 0 0,-2-1 0,-2 0 0,32 0 0,-13-1 0,-7 2 0,3 1 0,8 1 0,-3-2 0,4 2 0,-21-3 0,-11 3 0,-26-3 0,-11 3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3.2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25 16383,'94'-2'0,"-35"1"0,6-1 0,23 0 0,7-1 0,-20 1 0,2-1 0,1 1 0,5 0 0,2 2 0,2-1 0,-10 0 0,3-1 0,1 1 0,-1 1 0,-2 0 0,0 0 0,0 1 0,2 0 0,9-1 0,2 1 0,2 0 0,-1-1 0,1 0 0,2 0 0,-1 0 0,0 1 0,-3 0 0,-1 0 0,2 0 0,4 1 0,-5-1 0,4 0 0,1 1 0,2 0 0,0 1 0,-12 0 0,1 1 0,0 1 0,2 0 0,0-1 0,2 1 0,-4-1 0,1-1 0,1 1 0,1 0 0,1 0 0,0-1 0,0 1 0,2-1 0,1 1 0,1 0 0,0 0 0,-1-1 0,-2 0 0,-1 0 0,4 0 0,-1-1 0,-1 0 0,-2 0 0,0 0 0,-2-1 0,11 0 0,-1-1 0,-1-1 0,-2 1 0,1 0 0,-6 1 0,1-1 0,-2 1 0,0-1 0,-1 1 0,-5-1 0,-2 0 0,0 0 0,0 0 0,0 0 0,0 1 0,0 0 0,0-1 0,0 1 0,0-1 0,-1 0 0,2 0 0,-1 0 0,-2 0 0,-4 0 0,22 0 0,-4 0 0,1 0 0,-15 0 0,3 0 0,-1 0 0,-4 0 0,10 0 0,-4 0 0,-3 0 0,-5 0 0,-3 0 0,-1 0 0,28 0 0,-7 0 0,-29-1 0,-5 0 0,39 1 0,-20-3 0,-16 2 0,0 0 0,14-1 0,-6 0 0,-19 0 0,2 0 0,3 1 0,1 0 0,1 0 0,1 1 0,5 0 0,0 0 0,-11 0 0,0 0 0,-3 0 0,0 0 0,2-1 0,0 0 0,45-1 0,-1-2 0,2 2 0,-25 0 0,19 2 0,-11 0 0,5-1 0,-6 0 0,-32 0 0,-13 0 0,-24 0 0,-3 0 0,15 1 0,3 1 0,13 0 0,-3-1 0,-2-1 0,6-1 0,5 1 0,-2 0 0,11 1 0,-8 0 0,-4-2 0,-8 1 0,-15-1 0,-3 1 0,-3 0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27544-8057-144F-A076-068B3CF5758D}"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CCFF6-8368-914B-B66F-398297B9BE25}" type="slidenum">
              <a:rPr lang="en-US" smtClean="0"/>
              <a:t>‹#›</a:t>
            </a:fld>
            <a:endParaRPr lang="en-US"/>
          </a:p>
        </p:txBody>
      </p:sp>
    </p:spTree>
    <p:extLst>
      <p:ext uri="{BB962C8B-B14F-4D97-AF65-F5344CB8AC3E}">
        <p14:creationId xmlns:p14="http://schemas.microsoft.com/office/powerpoint/2010/main" val="161174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committee for inviting me and giving me the opportunity to talk about my research. </a:t>
            </a:r>
          </a:p>
        </p:txBody>
      </p:sp>
      <p:sp>
        <p:nvSpPr>
          <p:cNvPr id="4" name="Slide Number Placeholder 3"/>
          <p:cNvSpPr>
            <a:spLocks noGrp="1"/>
          </p:cNvSpPr>
          <p:nvPr>
            <p:ph type="sldNum" sz="quarter" idx="5"/>
          </p:nvPr>
        </p:nvSpPr>
        <p:spPr/>
        <p:txBody>
          <a:bodyPr/>
          <a:lstStyle/>
          <a:p>
            <a:fld id="{0E05AA62-DA95-EE43-8F74-9FB895812420}" type="slidenum">
              <a:rPr lang="en-US" smtClean="0"/>
              <a:t>1</a:t>
            </a:fld>
            <a:endParaRPr lang="en-US"/>
          </a:p>
        </p:txBody>
      </p:sp>
    </p:spTree>
    <p:extLst>
      <p:ext uri="{BB962C8B-B14F-4D97-AF65-F5344CB8AC3E}">
        <p14:creationId xmlns:p14="http://schemas.microsoft.com/office/powerpoint/2010/main" val="215474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frameworks for optimization, </a:t>
            </a:r>
          </a:p>
          <a:p>
            <a:pPr marL="228600" indent="-228600">
              <a:buAutoNum type="arabicParenR"/>
            </a:pPr>
            <a:r>
              <a:rPr lang="en-US" dirty="0"/>
              <a:t>Sampling</a:t>
            </a:r>
          </a:p>
          <a:p>
            <a:pPr marL="228600" indent="-228600">
              <a:buAutoNum type="arabicParenR"/>
            </a:pPr>
            <a:r>
              <a:rPr lang="en-US" dirty="0"/>
              <a:t>gradient</a:t>
            </a:r>
          </a:p>
          <a:p>
            <a:endParaRPr lang="en-US" dirty="0"/>
          </a:p>
          <a:p>
            <a:r>
              <a:rPr lang="en-US" dirty="0"/>
              <a:t>For sampling, one uses a a model that tries to mimic the landscape of the optimization process and through an iterative manner we search for the minimum</a:t>
            </a:r>
          </a:p>
          <a:p>
            <a:r>
              <a:rPr lang="en-US" dirty="0"/>
              <a:t>On the other hand, gradient methods used the gradient as the informational guidance to search for the minimum.</a:t>
            </a:r>
          </a:p>
          <a:p>
            <a:endParaRPr lang="en-US" dirty="0"/>
          </a:p>
          <a:p>
            <a:r>
              <a:rPr lang="en-US" dirty="0"/>
              <a:t>First, I will present some of my research where we used Bayes </a:t>
            </a:r>
            <a:r>
              <a:rPr lang="en-US" dirty="0" err="1"/>
              <a:t>Opt</a:t>
            </a:r>
            <a:r>
              <a:rPr lang="en-US" dirty="0"/>
              <a:t> to optimize physical models, and in the second part of my talk I will briefly introduce differentiable programming, a tool that could allow us the efficient computation of of gradients in in silico simulations. </a:t>
            </a:r>
          </a:p>
        </p:txBody>
      </p:sp>
      <p:sp>
        <p:nvSpPr>
          <p:cNvPr id="4" name="Slide Number Placeholder 3"/>
          <p:cNvSpPr>
            <a:spLocks noGrp="1"/>
          </p:cNvSpPr>
          <p:nvPr>
            <p:ph type="sldNum" sz="quarter" idx="5"/>
          </p:nvPr>
        </p:nvSpPr>
        <p:spPr/>
        <p:txBody>
          <a:bodyPr/>
          <a:lstStyle/>
          <a:p>
            <a:fld id="{0E05AA62-DA95-EE43-8F74-9FB895812420}" type="slidenum">
              <a:rPr lang="en-US" smtClean="0"/>
              <a:t>3</a:t>
            </a:fld>
            <a:endParaRPr lang="en-US"/>
          </a:p>
        </p:txBody>
      </p:sp>
    </p:spTree>
    <p:extLst>
      <p:ext uri="{BB962C8B-B14F-4D97-AF65-F5344CB8AC3E}">
        <p14:creationId xmlns:p14="http://schemas.microsoft.com/office/powerpoint/2010/main" val="357259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we aimed to find the minimum of an oracle function, meaning we are only able to get one sample at the time. Obviously,  we don’t aimed to waste samples by randomly sampling the space.</a:t>
            </a:r>
          </a:p>
          <a:p>
            <a:r>
              <a:rPr lang="en-US" dirty="0"/>
              <a:t>So one option is to construct a model based on some previously known points of the function problem.</a:t>
            </a:r>
          </a:p>
          <a:p>
            <a:r>
              <a:rPr lang="en-US" dirty="0"/>
              <a:t>This model will give us a possible minimum of the function, however, there is no certainty that that is the correct model so we could proposed a second one, leading to a second possible location of the minima.</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4</a:t>
            </a:fld>
            <a:endParaRPr lang="en-US"/>
          </a:p>
        </p:txBody>
      </p:sp>
    </p:spTree>
    <p:extLst>
      <p:ext uri="{BB962C8B-B14F-4D97-AF65-F5344CB8AC3E}">
        <p14:creationId xmlns:p14="http://schemas.microsoft.com/office/powerpoint/2010/main" val="251333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same premise, we could construct or ask multiple experts on the field for possible models and use this as an ensemble of models that could dictate what is the most problable minima.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the idea of using multiple experts  is not viable as that will require a great amount of time to gather all the models and could add some cost.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procedure force us to have a model that is easy to train, easy to generate samples, and is low-data efficient. </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5</a:t>
            </a:fld>
            <a:endParaRPr lang="en-US"/>
          </a:p>
        </p:txBody>
      </p:sp>
    </p:spTree>
    <p:extLst>
      <p:ext uri="{BB962C8B-B14F-4D97-AF65-F5344CB8AC3E}">
        <p14:creationId xmlns:p14="http://schemas.microsoft.com/office/powerpoint/2010/main" val="179061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samples we can not consider deterministic regression models, we most account for an ensemble of models which could be described probabilistically.</a:t>
            </a:r>
          </a:p>
          <a:p>
            <a:r>
              <a:rPr lang="en-US" dirty="0"/>
              <a:t>Here we can assume a NN where each weight and bias is described by a gaussian distribution. </a:t>
            </a:r>
          </a:p>
          <a:p>
            <a:r>
              <a:rPr lang="en-US" dirty="0"/>
              <a:t>We could sample an infinite different parameters generating an ensemble of NN. however,  not all will be able to reproduce the initial information that we have about the problem function</a:t>
            </a:r>
          </a:p>
          <a:p>
            <a:r>
              <a:rPr lang="en-US" dirty="0"/>
              <a:t>The samples that we aimed to have should at reproduce the gathered data so we could properly construct the </a:t>
            </a:r>
            <a:r>
              <a:rPr lang="en-US" dirty="0" err="1"/>
              <a:t>acq</a:t>
            </a:r>
            <a:r>
              <a:rPr lang="en-US" dirty="0"/>
              <a:t>. function. </a:t>
            </a:r>
          </a:p>
          <a:p>
            <a:r>
              <a:rPr lang="en-US" dirty="0"/>
              <a:t>One could construct a posterior distribution using Monte Carlo routines, however this could be expensive.</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6</a:t>
            </a:fld>
            <a:endParaRPr lang="en-US"/>
          </a:p>
        </p:txBody>
      </p:sp>
    </p:spTree>
    <p:extLst>
      <p:ext uri="{BB962C8B-B14F-4D97-AF65-F5344CB8AC3E}">
        <p14:creationId xmlns:p14="http://schemas.microsoft.com/office/powerpoint/2010/main" val="47712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option is to try to construct a posterior distribution that is Gaussian. </a:t>
            </a:r>
          </a:p>
          <a:p>
            <a:r>
              <a:rPr lang="en-US" dirty="0"/>
              <a:t>To do so we could assume we have an infinite number of hidden neurons and since the parameters are gaussian we could use the law of large numbers.</a:t>
            </a:r>
          </a:p>
          <a:p>
            <a:r>
              <a:rPr lang="en-US" dirty="0"/>
              <a:t>To properly describe this posterior G distribution we need to know the mean and std of it. </a:t>
            </a:r>
          </a:p>
          <a:p>
            <a:r>
              <a:rPr lang="en-US" dirty="0"/>
              <a:t>Given that all NN params mean is 0 so does the mean of this prob NN</a:t>
            </a:r>
          </a:p>
          <a:p>
            <a:r>
              <a:rPr lang="en-US" dirty="0"/>
              <a:t>The variance is described by a correlation function between two samples, and all the properties of this family of models is described by the kernel function.</a:t>
            </a:r>
          </a:p>
          <a:p>
            <a:r>
              <a:rPr lang="en-US" dirty="0"/>
              <a:t>This family of models are known as Gaussian process models, meaning when you hear a GPs is simple  an infinite single layer NN.</a:t>
            </a:r>
          </a:p>
        </p:txBody>
      </p:sp>
      <p:sp>
        <p:nvSpPr>
          <p:cNvPr id="4" name="Slide Number Placeholder 3"/>
          <p:cNvSpPr>
            <a:spLocks noGrp="1"/>
          </p:cNvSpPr>
          <p:nvPr>
            <p:ph type="sldNum" sz="quarter" idx="5"/>
          </p:nvPr>
        </p:nvSpPr>
        <p:spPr/>
        <p:txBody>
          <a:bodyPr/>
          <a:lstStyle/>
          <a:p>
            <a:fld id="{0E05AA62-DA95-EE43-8F74-9FB895812420}" type="slidenum">
              <a:rPr lang="en-US" smtClean="0"/>
              <a:t>7</a:t>
            </a:fld>
            <a:endParaRPr lang="en-US"/>
          </a:p>
        </p:txBody>
      </p:sp>
    </p:spTree>
    <p:extLst>
      <p:ext uri="{BB962C8B-B14F-4D97-AF65-F5344CB8AC3E}">
        <p14:creationId xmlns:p14="http://schemas.microsoft.com/office/powerpoint/2010/main" val="114464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key advantages of GPs are that the prediction of a point has a close form for both the mean and std, meaning that for Bayesian Optimization we do not require to generate samples and average them we can simple use the </a:t>
            </a:r>
            <a:r>
              <a:rPr lang="en-US" dirty="0" err="1"/>
              <a:t>eqn</a:t>
            </a:r>
            <a:r>
              <a:rPr lang="en-US" dirty="0"/>
              <a:t> for the std and mean.  </a:t>
            </a:r>
          </a:p>
          <a:p>
            <a:r>
              <a:rPr lang="en-US" dirty="0"/>
              <a:t>As I said, the kernel function plays a key role in this type of models as it describes entirely the form of the function. For example if we have periodic data, we must use a kernel that will quantify similarity in a periodic space.</a:t>
            </a:r>
          </a:p>
          <a:p>
            <a:endParaRPr lang="en-US" dirty="0"/>
          </a:p>
          <a:p>
            <a:r>
              <a:rPr lang="en-US" dirty="0"/>
              <a:t>(revise epistemic and aleatoric uncertainty)</a:t>
            </a:r>
          </a:p>
        </p:txBody>
      </p:sp>
      <p:sp>
        <p:nvSpPr>
          <p:cNvPr id="4" name="Slide Number Placeholder 3"/>
          <p:cNvSpPr>
            <a:spLocks noGrp="1"/>
          </p:cNvSpPr>
          <p:nvPr>
            <p:ph type="sldNum" sz="quarter" idx="5"/>
          </p:nvPr>
        </p:nvSpPr>
        <p:spPr/>
        <p:txBody>
          <a:bodyPr/>
          <a:lstStyle/>
          <a:p>
            <a:fld id="{0E05AA62-DA95-EE43-8F74-9FB895812420}" type="slidenum">
              <a:rPr lang="en-US" smtClean="0"/>
              <a:t>8</a:t>
            </a:fld>
            <a:endParaRPr lang="en-US"/>
          </a:p>
        </p:txBody>
      </p:sp>
    </p:spTree>
    <p:extLst>
      <p:ext uri="{BB962C8B-B14F-4D97-AF65-F5344CB8AC3E}">
        <p14:creationId xmlns:p14="http://schemas.microsoft.com/office/powerpoint/2010/main" val="224391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core idea of Bayesian Optimization, a sampling algorithm that generate one sample at the time following a policy dictated by the acquisition function.</a:t>
            </a:r>
          </a:p>
          <a:p>
            <a:r>
              <a:rPr lang="en-US" dirty="0"/>
              <a:t>by the acquisition function plays a central role as dictates which next point will give us the most information if it was known. </a:t>
            </a:r>
          </a:p>
          <a:p>
            <a:r>
              <a:rPr lang="en-US" dirty="0"/>
              <a:t>For this example we used the mean and standard deviation of the ensemble predictions to construct the  acquisition function </a:t>
            </a:r>
          </a:p>
          <a:p>
            <a:r>
              <a:rPr lang="en-US" dirty="0"/>
              <a:t>And as we could see my following this policy we were able to find the minimum of the problem function with only a handful of iterations. </a:t>
            </a:r>
          </a:p>
          <a:p>
            <a:endParaRPr lang="en-US" dirty="0"/>
          </a:p>
          <a:p>
            <a:r>
              <a:rPr lang="en-US" dirty="0"/>
              <a:t>What type of ML algorithms could we use for this problem setup?</a:t>
            </a:r>
          </a:p>
        </p:txBody>
      </p:sp>
      <p:sp>
        <p:nvSpPr>
          <p:cNvPr id="4" name="Slide Number Placeholder 3"/>
          <p:cNvSpPr>
            <a:spLocks noGrp="1"/>
          </p:cNvSpPr>
          <p:nvPr>
            <p:ph type="sldNum" sz="quarter" idx="5"/>
          </p:nvPr>
        </p:nvSpPr>
        <p:spPr/>
        <p:txBody>
          <a:bodyPr/>
          <a:lstStyle/>
          <a:p>
            <a:fld id="{0E05AA62-DA95-EE43-8F74-9FB895812420}" type="slidenum">
              <a:rPr lang="en-US" smtClean="0"/>
              <a:t>9</a:t>
            </a:fld>
            <a:endParaRPr lang="en-US"/>
          </a:p>
        </p:txBody>
      </p:sp>
    </p:spTree>
    <p:extLst>
      <p:ext uri="{BB962C8B-B14F-4D97-AF65-F5344CB8AC3E}">
        <p14:creationId xmlns:p14="http://schemas.microsoft.com/office/powerpoint/2010/main" val="172279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F3A2-7C06-2843-8135-A93C4039B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0083EC-764C-074E-ABE4-1352050D64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5576DC-69BE-7D47-A828-AE7ECC755EDC}"/>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F222C4D6-C6EF-F64A-A936-D4D9C99C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7771E-7E6D-7C4A-91DF-BD63D8A41995}"/>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20427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AD48-B2F6-2640-B3CF-245A56E00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7CAD3-86F1-DE45-A47C-0047049C5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55578-CC9C-5D4B-8AC3-FF4885E1D5DE}"/>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1B0CE831-4744-1349-BB21-936A79386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4384-757A-F444-A78F-E0191A53A8C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2131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6D9E6-F6D1-964E-AE32-0F58CA1519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E73585-638E-5544-A034-DECC5ED123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6464B-0D9B-784A-984D-1CB3B3D7B5E9}"/>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386ABC9F-2053-E246-9A24-5961E0055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31101-DF81-314A-9DFC-E45CE270997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84942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FA2-A76C-0C4E-B90F-F4E078C20B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4D8C3-14EA-1F47-9BC0-BDE135C1E9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F307B-8ED5-1E4B-AD71-CE211B5D45A8}"/>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A2C95947-5D4D-1E43-B168-58B089979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61F9E-D429-A145-B6D2-771B57A06116}"/>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87116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8890-88D7-EB47-8BB3-19C05B74C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351B17-23F0-B947-BB60-164256B93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5DC1C-5937-8D4E-90F8-68723A3C21B4}"/>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24D62207-9CD0-F845-B604-86B0ACC4F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2C88C-6F8B-204F-B5D9-E11B8B7C6314}"/>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86551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08B7-0F29-F943-BA55-CDEF2FBC3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02057-759B-5E42-8A7A-6C35603B6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1944A-F535-6346-9768-23152403A2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31A74B-08E4-4444-B602-E1D9F45292B4}"/>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6" name="Footer Placeholder 5">
            <a:extLst>
              <a:ext uri="{FF2B5EF4-FFF2-40B4-BE49-F238E27FC236}">
                <a16:creationId xmlns:a16="http://schemas.microsoft.com/office/drawing/2014/main" id="{82C0368B-B323-F641-8016-B0B682846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FDB18-505C-444F-BEBB-49ADB296041F}"/>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760319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9FAF-09EB-7C44-B1C2-7F6177BD2B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9D8015-5C02-0A4F-B293-631C3D74F6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2BF59C-DFE7-A44D-8501-155A7A70C3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9EA90F-238F-AB48-B1B8-42904A1A2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DD310-9242-9141-8164-804705C063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24845-E1C8-5C4F-9066-D17B1C78826D}"/>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8" name="Footer Placeholder 7">
            <a:extLst>
              <a:ext uri="{FF2B5EF4-FFF2-40B4-BE49-F238E27FC236}">
                <a16:creationId xmlns:a16="http://schemas.microsoft.com/office/drawing/2014/main" id="{0B61C61B-6ED3-0143-8E3A-B7599267C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CFA8F6-038F-5B43-B4D6-A9080AB2C9C1}"/>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247788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37B9-998B-FD47-82A6-7F02070FA5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C3D8B8-BF2F-934D-A752-41C4AD281A03}"/>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4" name="Footer Placeholder 3">
            <a:extLst>
              <a:ext uri="{FF2B5EF4-FFF2-40B4-BE49-F238E27FC236}">
                <a16:creationId xmlns:a16="http://schemas.microsoft.com/office/drawing/2014/main" id="{07521E2C-C967-5B47-AB61-3B8227C7A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F003E-EC08-3B4A-8BDA-D7DC849C9CF6}"/>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181942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2A67A-5FC1-B145-9052-D372BA1D04BB}"/>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3" name="Footer Placeholder 2">
            <a:extLst>
              <a:ext uri="{FF2B5EF4-FFF2-40B4-BE49-F238E27FC236}">
                <a16:creationId xmlns:a16="http://schemas.microsoft.com/office/drawing/2014/main" id="{961573E3-1E3A-804E-8293-DEF881F1CC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F958A-EAC7-6A46-A7FB-844B983F7DB9}"/>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393388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AF7A-6198-FE49-AEE9-C9341B07F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E43C81-80C8-F84F-B4D6-9D9E7F3BAA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CD015-9638-3F43-AF35-A190191BB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1D846-725B-0B46-96C4-18745F320515}"/>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6" name="Footer Placeholder 5">
            <a:extLst>
              <a:ext uri="{FF2B5EF4-FFF2-40B4-BE49-F238E27FC236}">
                <a16:creationId xmlns:a16="http://schemas.microsoft.com/office/drawing/2014/main" id="{829989E8-5CF3-704D-ABC4-3CC829FB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814C-333E-594F-A8A8-B40275F37D90}"/>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99287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3629-D772-CC42-BCAE-953E83AFD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16FE30-CCEE-8943-9086-A7FFBFED7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4E2EFA-0D9E-1A49-B6D3-6AEE38965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890B14-3287-BF45-886F-F05F22D9C638}"/>
              </a:ext>
            </a:extLst>
          </p:cNvPr>
          <p:cNvSpPr>
            <a:spLocks noGrp="1"/>
          </p:cNvSpPr>
          <p:nvPr>
            <p:ph type="dt" sz="half" idx="10"/>
          </p:nvPr>
        </p:nvSpPr>
        <p:spPr/>
        <p:txBody>
          <a:bodyPr/>
          <a:lstStyle/>
          <a:p>
            <a:fld id="{34DD402E-32E4-354E-B086-E0740AD6DEBB}" type="datetimeFigureOut">
              <a:rPr lang="en-US" smtClean="0"/>
              <a:t>2/16/23</a:t>
            </a:fld>
            <a:endParaRPr lang="en-US"/>
          </a:p>
        </p:txBody>
      </p:sp>
      <p:sp>
        <p:nvSpPr>
          <p:cNvPr id="6" name="Footer Placeholder 5">
            <a:extLst>
              <a:ext uri="{FF2B5EF4-FFF2-40B4-BE49-F238E27FC236}">
                <a16:creationId xmlns:a16="http://schemas.microsoft.com/office/drawing/2014/main" id="{33111143-2E79-804F-B737-B61ED9120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977FF-0D37-874F-9283-B68DE120F01C}"/>
              </a:ext>
            </a:extLst>
          </p:cNvPr>
          <p:cNvSpPr>
            <a:spLocks noGrp="1"/>
          </p:cNvSpPr>
          <p:nvPr>
            <p:ph type="sldNum" sz="quarter" idx="12"/>
          </p:nvPr>
        </p:nvSpPr>
        <p:spPr/>
        <p:txBody>
          <a:bodyPr/>
          <a:lstStyle/>
          <a:p>
            <a:fld id="{8147AEFD-0136-0640-9798-1E104E60A3A8}" type="slidenum">
              <a:rPr lang="en-US" smtClean="0"/>
              <a:t>‹#›</a:t>
            </a:fld>
            <a:endParaRPr lang="en-US"/>
          </a:p>
        </p:txBody>
      </p:sp>
    </p:spTree>
    <p:extLst>
      <p:ext uri="{BB962C8B-B14F-4D97-AF65-F5344CB8AC3E}">
        <p14:creationId xmlns:p14="http://schemas.microsoft.com/office/powerpoint/2010/main" val="376772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3BFD1-5072-7240-8474-E940B0074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14A798-07FC-F34B-B163-30764EB41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2EFD5-E16A-C446-A9BC-F979598C9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D402E-32E4-354E-B086-E0740AD6DEBB}" type="datetimeFigureOut">
              <a:rPr lang="en-US" smtClean="0"/>
              <a:t>2/16/23</a:t>
            </a:fld>
            <a:endParaRPr lang="en-US"/>
          </a:p>
        </p:txBody>
      </p:sp>
      <p:sp>
        <p:nvSpPr>
          <p:cNvPr id="5" name="Footer Placeholder 4">
            <a:extLst>
              <a:ext uri="{FF2B5EF4-FFF2-40B4-BE49-F238E27FC236}">
                <a16:creationId xmlns:a16="http://schemas.microsoft.com/office/drawing/2014/main" id="{695A3874-1622-F24C-BF55-D6B5DAE82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52E76-A083-D441-8A92-156E444B3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7AEFD-0136-0640-9798-1E104E60A3A8}" type="slidenum">
              <a:rPr lang="en-US" smtClean="0"/>
              <a:t>‹#›</a:t>
            </a:fld>
            <a:endParaRPr lang="en-US"/>
          </a:p>
        </p:txBody>
      </p:sp>
    </p:spTree>
    <p:extLst>
      <p:ext uri="{BB962C8B-B14F-4D97-AF65-F5344CB8AC3E}">
        <p14:creationId xmlns:p14="http://schemas.microsoft.com/office/powerpoint/2010/main" val="82437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4.png"/><Relationship Id="rId2" Type="http://schemas.openxmlformats.org/officeDocument/2006/relationships/image" Target="../media/image2.png"/><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xm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gif"/><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gif"/><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gif"/><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6.sv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0.svg"/><Relationship Id="rId1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19.png"/><Relationship Id="rId9" Type="http://schemas.openxmlformats.org/officeDocument/2006/relationships/image" Target="../media/image21.png"/><Relationship Id="rId14" Type="http://schemas.openxmlformats.org/officeDocument/2006/relationships/image" Target="../media/image28.gi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svg"/><Relationship Id="rId18" Type="http://schemas.openxmlformats.org/officeDocument/2006/relationships/image" Target="../media/image47.png"/><Relationship Id="rId3" Type="http://schemas.openxmlformats.org/officeDocument/2006/relationships/image" Target="../media/image18.png"/><Relationship Id="rId7" Type="http://schemas.openxmlformats.org/officeDocument/2006/relationships/image" Target="../media/image34.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39.gif"/><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1.svg"/><Relationship Id="rId5" Type="http://schemas.openxmlformats.org/officeDocument/2006/relationships/image" Target="../media/image20.svg"/><Relationship Id="rId15" Type="http://schemas.openxmlformats.org/officeDocument/2006/relationships/image" Target="../media/image38.gif"/><Relationship Id="rId10" Type="http://schemas.openxmlformats.org/officeDocument/2006/relationships/image" Target="../media/image30.png"/><Relationship Id="rId19" Type="http://schemas.openxmlformats.org/officeDocument/2006/relationships/image" Target="../media/image48.png"/><Relationship Id="rId4" Type="http://schemas.openxmlformats.org/officeDocument/2006/relationships/image" Target="../media/image19.png"/><Relationship Id="rId9" Type="http://schemas.openxmlformats.org/officeDocument/2006/relationships/image" Target="../media/image22.svg"/><Relationship Id="rId14" Type="http://schemas.openxmlformats.org/officeDocument/2006/relationships/image" Target="../media/image37.gi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66.emf"/><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824D-CA12-6947-BD21-DE3A8868A077}"/>
              </a:ext>
            </a:extLst>
          </p:cNvPr>
          <p:cNvSpPr>
            <a:spLocks noGrp="1"/>
          </p:cNvSpPr>
          <p:nvPr>
            <p:ph type="ctrTitle"/>
          </p:nvPr>
        </p:nvSpPr>
        <p:spPr>
          <a:xfrm>
            <a:off x="2616659" y="2554581"/>
            <a:ext cx="7487657" cy="874419"/>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r>
              <a:rPr lang="en-US" sz="5000" dirty="0">
                <a:latin typeface="Garamond" panose="02020404030301010803" pitchFamily="18" charset="0"/>
              </a:rPr>
              <a:t>Bayesian Optimization</a:t>
            </a:r>
          </a:p>
        </p:txBody>
      </p:sp>
      <p:sp>
        <p:nvSpPr>
          <p:cNvPr id="3" name="Subtitle 2">
            <a:extLst>
              <a:ext uri="{FF2B5EF4-FFF2-40B4-BE49-F238E27FC236}">
                <a16:creationId xmlns:a16="http://schemas.microsoft.com/office/drawing/2014/main" id="{7F28C93F-1439-204C-AF03-AAF4F87486CE}"/>
              </a:ext>
            </a:extLst>
          </p:cNvPr>
          <p:cNvSpPr>
            <a:spLocks noGrp="1"/>
          </p:cNvSpPr>
          <p:nvPr>
            <p:ph type="subTitle" idx="1"/>
          </p:nvPr>
        </p:nvSpPr>
        <p:spPr>
          <a:xfrm>
            <a:off x="609598" y="5467246"/>
            <a:ext cx="10965142" cy="484822"/>
          </a:xfrm>
        </p:spPr>
        <p:txBody>
          <a:bodyPr vert="horz" lIns="91440" tIns="45720" rIns="91440" bIns="45720" rtlCol="0" anchor="t">
            <a:normAutofit/>
          </a:bodyPr>
          <a:lstStyle/>
          <a:p>
            <a:r>
              <a:rPr lang="en-US" dirty="0">
                <a:solidFill>
                  <a:srgbClr val="FFFFFF">
                    <a:alpha val="75000"/>
                  </a:srgbClr>
                </a:solidFill>
                <a:latin typeface="Garamond" panose="02020404030301010803" pitchFamily="18" charset="0"/>
              </a:rPr>
              <a:t>Rodrigo A. Vargas Hernández</a:t>
            </a:r>
          </a:p>
        </p:txBody>
      </p:sp>
      <p:sp>
        <p:nvSpPr>
          <p:cNvPr id="4" name="TextBox 3">
            <a:extLst>
              <a:ext uri="{FF2B5EF4-FFF2-40B4-BE49-F238E27FC236}">
                <a16:creationId xmlns:a16="http://schemas.microsoft.com/office/drawing/2014/main" id="{345DDAA0-6768-8944-986D-80378E23B3BE}"/>
              </a:ext>
            </a:extLst>
          </p:cNvPr>
          <p:cNvSpPr txBox="1"/>
          <p:nvPr/>
        </p:nvSpPr>
        <p:spPr>
          <a:xfrm>
            <a:off x="617260" y="6139393"/>
            <a:ext cx="2258375" cy="369332"/>
          </a:xfrm>
          <a:prstGeom prst="rect">
            <a:avLst/>
          </a:prstGeom>
          <a:noFill/>
        </p:spPr>
        <p:txBody>
          <a:bodyPr wrap="none" rtlCol="0">
            <a:spAutoFit/>
          </a:bodyPr>
          <a:lstStyle/>
          <a:p>
            <a:pPr>
              <a:spcAft>
                <a:spcPts val="600"/>
              </a:spcAft>
            </a:pPr>
            <a:r>
              <a:rPr lang="en-US" dirty="0" err="1">
                <a:latin typeface="Garamond" panose="02020404030301010803" pitchFamily="18" charset="0"/>
              </a:rPr>
              <a:t>vargashr@mcmaster.ca</a:t>
            </a:r>
            <a:endParaRPr lang="en-US" dirty="0">
              <a:latin typeface="Garamond" panose="02020404030301010803" pitchFamily="18" charset="0"/>
            </a:endParaRPr>
          </a:p>
        </p:txBody>
      </p:sp>
      <p:sp>
        <p:nvSpPr>
          <p:cNvPr id="6" name="TextBox 5">
            <a:extLst>
              <a:ext uri="{FF2B5EF4-FFF2-40B4-BE49-F238E27FC236}">
                <a16:creationId xmlns:a16="http://schemas.microsoft.com/office/drawing/2014/main" id="{7764527A-D4C3-5943-B937-884DD83E2B99}"/>
              </a:ext>
            </a:extLst>
          </p:cNvPr>
          <p:cNvSpPr txBox="1"/>
          <p:nvPr/>
        </p:nvSpPr>
        <p:spPr>
          <a:xfrm>
            <a:off x="617260" y="5793811"/>
            <a:ext cx="3488391" cy="430887"/>
          </a:xfrm>
          <a:prstGeom prst="rect">
            <a:avLst/>
          </a:prstGeom>
          <a:noFill/>
        </p:spPr>
        <p:txBody>
          <a:bodyPr wrap="none" rtlCol="0">
            <a:spAutoFit/>
          </a:bodyPr>
          <a:lstStyle/>
          <a:p>
            <a:r>
              <a:rPr lang="en-US" sz="2200" dirty="0">
                <a:latin typeface="Garamond" panose="02020404030301010803" pitchFamily="18" charset="0"/>
              </a:rPr>
              <a:t>Rodrigo A. Vargas Hernández</a:t>
            </a:r>
          </a:p>
        </p:txBody>
      </p:sp>
      <p:pic>
        <p:nvPicPr>
          <p:cNvPr id="14" name="Picture 13" descr="Logo, company name&#10;&#10;Description automatically generated">
            <a:extLst>
              <a:ext uri="{FF2B5EF4-FFF2-40B4-BE49-F238E27FC236}">
                <a16:creationId xmlns:a16="http://schemas.microsoft.com/office/drawing/2014/main" id="{4370121E-E2A9-694E-ACA7-555D1D709677}"/>
              </a:ext>
            </a:extLst>
          </p:cNvPr>
          <p:cNvPicPr>
            <a:picLocks noChangeAspect="1"/>
          </p:cNvPicPr>
          <p:nvPr/>
        </p:nvPicPr>
        <p:blipFill rotWithShape="1">
          <a:blip r:embed="rId3"/>
          <a:srcRect b="46708"/>
          <a:stretch/>
        </p:blipFill>
        <p:spPr>
          <a:xfrm>
            <a:off x="8868609" y="444811"/>
            <a:ext cx="2706130" cy="1562332"/>
          </a:xfrm>
          <a:prstGeom prst="rect">
            <a:avLst/>
          </a:prstGeom>
        </p:spPr>
      </p:pic>
    </p:spTree>
    <p:extLst>
      <p:ext uri="{BB962C8B-B14F-4D97-AF65-F5344CB8AC3E}">
        <p14:creationId xmlns:p14="http://schemas.microsoft.com/office/powerpoint/2010/main" val="416651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B990-9B83-5D4A-98D2-7EDAFE784C4D}"/>
              </a:ext>
            </a:extLst>
          </p:cNvPr>
          <p:cNvSpPr>
            <a:spLocks noGrp="1"/>
          </p:cNvSpPr>
          <p:nvPr>
            <p:ph type="ctrTitle"/>
          </p:nvPr>
        </p:nvSpPr>
        <p:spPr>
          <a:xfrm>
            <a:off x="1524000" y="593726"/>
            <a:ext cx="9144000" cy="2387600"/>
          </a:xfrm>
        </p:spPr>
        <p:txBody>
          <a:bodyPr/>
          <a:lstStyle/>
          <a:p>
            <a:pPr algn="ctr"/>
            <a:r>
              <a:rPr lang="en-US" dirty="0">
                <a:latin typeface="Garamond" panose="02020404030301010803" pitchFamily="18" charset="0"/>
              </a:rPr>
              <a:t>Bayesian optimization	</a:t>
            </a:r>
          </a:p>
        </p:txBody>
      </p:sp>
      <p:pic>
        <p:nvPicPr>
          <p:cNvPr id="4" name="Picture 3" descr="Chart, line chart&#10;&#10;Description automatically generated">
            <a:extLst>
              <a:ext uri="{FF2B5EF4-FFF2-40B4-BE49-F238E27FC236}">
                <a16:creationId xmlns:a16="http://schemas.microsoft.com/office/drawing/2014/main" id="{7ED63D82-E108-D146-99CB-82ABCC629D4C}"/>
              </a:ext>
            </a:extLst>
          </p:cNvPr>
          <p:cNvPicPr>
            <a:picLocks noChangeAspect="1"/>
          </p:cNvPicPr>
          <p:nvPr/>
        </p:nvPicPr>
        <p:blipFill rotWithShape="1">
          <a:blip r:embed="rId2"/>
          <a:srcRect t="8974" r="8806"/>
          <a:stretch/>
        </p:blipFill>
        <p:spPr>
          <a:xfrm>
            <a:off x="6875212" y="3162302"/>
            <a:ext cx="4547950" cy="3404682"/>
          </a:xfrm>
          <a:prstGeom prst="rect">
            <a:avLst/>
          </a:prstGeom>
        </p:spPr>
      </p:pic>
      <p:sp>
        <p:nvSpPr>
          <p:cNvPr id="5" name="Slide Number Placeholder 4">
            <a:extLst>
              <a:ext uri="{FF2B5EF4-FFF2-40B4-BE49-F238E27FC236}">
                <a16:creationId xmlns:a16="http://schemas.microsoft.com/office/drawing/2014/main" id="{4592E55C-9502-284B-97D9-3F682BDE6298}"/>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10</a:t>
            </a:fld>
            <a:endParaRPr lang="en-US">
              <a:latin typeface="Garamond" panose="02020404030301010803" pitchFamily="18" charset="0"/>
            </a:endParaRPr>
          </a:p>
        </p:txBody>
      </p:sp>
      <p:pic>
        <p:nvPicPr>
          <p:cNvPr id="6" name="Picture 5">
            <a:extLst>
              <a:ext uri="{FF2B5EF4-FFF2-40B4-BE49-F238E27FC236}">
                <a16:creationId xmlns:a16="http://schemas.microsoft.com/office/drawing/2014/main" id="{5157E844-24AF-8349-BFB5-9135633DC381}"/>
              </a:ext>
            </a:extLst>
          </p:cNvPr>
          <p:cNvPicPr>
            <a:picLocks noChangeAspect="1"/>
          </p:cNvPicPr>
          <p:nvPr/>
        </p:nvPicPr>
        <p:blipFill>
          <a:blip r:embed="rId3"/>
          <a:stretch>
            <a:fillRect/>
          </a:stretch>
        </p:blipFill>
        <p:spPr>
          <a:xfrm>
            <a:off x="768838" y="3876675"/>
            <a:ext cx="4898166" cy="1690826"/>
          </a:xfrm>
          <a:prstGeom prst="rect">
            <a:avLst/>
          </a:prstGeom>
        </p:spPr>
      </p:pic>
      <p:sp>
        <p:nvSpPr>
          <p:cNvPr id="8" name="TextBox 7">
            <a:extLst>
              <a:ext uri="{FF2B5EF4-FFF2-40B4-BE49-F238E27FC236}">
                <a16:creationId xmlns:a16="http://schemas.microsoft.com/office/drawing/2014/main" id="{46CCB686-856A-574C-923F-06B6CB5ACCAE}"/>
              </a:ext>
            </a:extLst>
          </p:cNvPr>
          <p:cNvSpPr txBox="1"/>
          <p:nvPr/>
        </p:nvSpPr>
        <p:spPr>
          <a:xfrm>
            <a:off x="768838" y="3601689"/>
            <a:ext cx="3327514" cy="369332"/>
          </a:xfrm>
          <a:prstGeom prst="rect">
            <a:avLst/>
          </a:prstGeom>
          <a:noFill/>
        </p:spPr>
        <p:txBody>
          <a:bodyPr wrap="none" rtlCol="0">
            <a:spAutoFit/>
          </a:bodyPr>
          <a:lstStyle/>
          <a:p>
            <a:r>
              <a:rPr lang="en-US" dirty="0">
                <a:latin typeface="Garamond" panose="02020404030301010803" pitchFamily="18" charset="0"/>
              </a:rPr>
              <a:t>Algorithm: Sequential optimization</a:t>
            </a:r>
          </a:p>
        </p:txBody>
      </p:sp>
    </p:spTree>
    <p:extLst>
      <p:ext uri="{BB962C8B-B14F-4D97-AF65-F5344CB8AC3E}">
        <p14:creationId xmlns:p14="http://schemas.microsoft.com/office/powerpoint/2010/main" val="415406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BEB9A-7C55-1941-B007-168C497A10BD}"/>
              </a:ext>
            </a:extLst>
          </p:cNvPr>
          <p:cNvSpPr>
            <a:spLocks noGrp="1"/>
          </p:cNvSpPr>
          <p:nvPr>
            <p:ph type="sldNum" sz="quarter" idx="12"/>
          </p:nvPr>
        </p:nvSpPr>
        <p:spPr>
          <a:xfrm>
            <a:off x="9448800" y="47625"/>
            <a:ext cx="2743200" cy="365125"/>
          </a:xfrm>
        </p:spPr>
        <p:txBody>
          <a:bodyPr/>
          <a:lstStyle/>
          <a:p>
            <a:fld id="{EFC66980-E427-AB42-BEC6-9DFF67F308A4}" type="slidenum">
              <a:rPr lang="en-US" smtClean="0"/>
              <a:pPr/>
              <a:t>2</a:t>
            </a:fld>
            <a:endParaRPr lang="en-US" dirty="0"/>
          </a:p>
        </p:txBody>
      </p:sp>
      <p:pic>
        <p:nvPicPr>
          <p:cNvPr id="4" name="Picture 3">
            <a:extLst>
              <a:ext uri="{FF2B5EF4-FFF2-40B4-BE49-F238E27FC236}">
                <a16:creationId xmlns:a16="http://schemas.microsoft.com/office/drawing/2014/main" id="{AF993234-924D-1444-B3A7-BBA3A15C5894}"/>
              </a:ext>
            </a:extLst>
          </p:cNvPr>
          <p:cNvPicPr>
            <a:picLocks noChangeAspect="1"/>
          </p:cNvPicPr>
          <p:nvPr/>
        </p:nvPicPr>
        <p:blipFill rotWithShape="1">
          <a:blip r:embed="rId2"/>
          <a:srcRect t="1" b="1428"/>
          <a:stretch/>
        </p:blipFill>
        <p:spPr>
          <a:xfrm>
            <a:off x="1962638" y="872145"/>
            <a:ext cx="8266723" cy="51137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2AD955F-AD35-0040-AF61-675637D43971}"/>
              </a:ext>
            </a:extLst>
          </p:cNvPr>
          <p:cNvSpPr txBox="1"/>
          <p:nvPr/>
        </p:nvSpPr>
        <p:spPr>
          <a:xfrm>
            <a:off x="6240927" y="6211479"/>
            <a:ext cx="3988434" cy="323165"/>
          </a:xfrm>
          <a:prstGeom prst="rect">
            <a:avLst/>
          </a:prstGeom>
          <a:noFill/>
        </p:spPr>
        <p:txBody>
          <a:bodyPr wrap="square" rtlCol="0">
            <a:spAutoFit/>
          </a:bodyPr>
          <a:lstStyle/>
          <a:p>
            <a:pPr algn="ctr"/>
            <a:r>
              <a:rPr lang="en-CA" sz="1500" dirty="0"/>
              <a:t>(book) R. Garnett, </a:t>
            </a:r>
            <a:r>
              <a:rPr lang="en-CA" sz="1500" b="1" dirty="0"/>
              <a:t>Bayesian Optimization </a:t>
            </a:r>
            <a:r>
              <a:rPr lang="en-CA" sz="1500" dirty="0"/>
              <a:t>(2021)</a:t>
            </a:r>
            <a:r>
              <a:rPr lang="en-CA" sz="1500" b="1" dirty="0"/>
              <a:t> </a:t>
            </a:r>
            <a:endParaRPr lang="en-US" sz="1500" b="1"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F79B61A-FA03-D543-865F-8B68F51AE468}"/>
                  </a:ext>
                </a:extLst>
              </p14:cNvPr>
              <p14:cNvContentPartPr/>
              <p14:nvPr/>
            </p14:nvContentPartPr>
            <p14:xfrm>
              <a:off x="2246419" y="1825035"/>
              <a:ext cx="7841880" cy="110880"/>
            </p14:xfrm>
          </p:contentPart>
        </mc:Choice>
        <mc:Fallback xmlns="">
          <p:pic>
            <p:nvPicPr>
              <p:cNvPr id="11" name="Ink 10">
                <a:extLst>
                  <a:ext uri="{FF2B5EF4-FFF2-40B4-BE49-F238E27FC236}">
                    <a16:creationId xmlns:a16="http://schemas.microsoft.com/office/drawing/2014/main" id="{0F79B61A-FA03-D543-865F-8B68F51AE468}"/>
                  </a:ext>
                </a:extLst>
              </p:cNvPr>
              <p:cNvPicPr/>
              <p:nvPr/>
            </p:nvPicPr>
            <p:blipFill>
              <a:blip r:embed="rId4"/>
              <a:stretch>
                <a:fillRect/>
              </a:stretch>
            </p:blipFill>
            <p:spPr>
              <a:xfrm>
                <a:off x="2192419" y="1717035"/>
                <a:ext cx="79495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6D3431DC-4216-7A44-B672-7E24360569F3}"/>
                  </a:ext>
                </a:extLst>
              </p14:cNvPr>
              <p14:cNvContentPartPr/>
              <p14:nvPr/>
            </p14:nvContentPartPr>
            <p14:xfrm>
              <a:off x="2213659" y="2165955"/>
              <a:ext cx="5454720" cy="82080"/>
            </p14:xfrm>
          </p:contentPart>
        </mc:Choice>
        <mc:Fallback xmlns="">
          <p:pic>
            <p:nvPicPr>
              <p:cNvPr id="14" name="Ink 13">
                <a:extLst>
                  <a:ext uri="{FF2B5EF4-FFF2-40B4-BE49-F238E27FC236}">
                    <a16:creationId xmlns:a16="http://schemas.microsoft.com/office/drawing/2014/main" id="{6D3431DC-4216-7A44-B672-7E24360569F3}"/>
                  </a:ext>
                </a:extLst>
              </p:cNvPr>
              <p:cNvPicPr/>
              <p:nvPr/>
            </p:nvPicPr>
            <p:blipFill>
              <a:blip r:embed="rId6"/>
              <a:stretch>
                <a:fillRect/>
              </a:stretch>
            </p:blipFill>
            <p:spPr>
              <a:xfrm>
                <a:off x="2159659" y="2058315"/>
                <a:ext cx="5562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BCB6D7E-8350-9740-9F04-61F11FF080B8}"/>
                  </a:ext>
                </a:extLst>
              </p14:cNvPr>
              <p14:cNvContentPartPr/>
              <p14:nvPr/>
            </p14:nvContentPartPr>
            <p14:xfrm>
              <a:off x="2222299" y="4185915"/>
              <a:ext cx="3239280" cy="58680"/>
            </p14:xfrm>
          </p:contentPart>
        </mc:Choice>
        <mc:Fallback xmlns="">
          <p:pic>
            <p:nvPicPr>
              <p:cNvPr id="16" name="Ink 15">
                <a:extLst>
                  <a:ext uri="{FF2B5EF4-FFF2-40B4-BE49-F238E27FC236}">
                    <a16:creationId xmlns:a16="http://schemas.microsoft.com/office/drawing/2014/main" id="{7BCB6D7E-8350-9740-9F04-61F11FF080B8}"/>
                  </a:ext>
                </a:extLst>
              </p:cNvPr>
              <p:cNvPicPr/>
              <p:nvPr/>
            </p:nvPicPr>
            <p:blipFill>
              <a:blip r:embed="rId8"/>
              <a:stretch>
                <a:fillRect/>
              </a:stretch>
            </p:blipFill>
            <p:spPr>
              <a:xfrm>
                <a:off x="2168299" y="4078275"/>
                <a:ext cx="3346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C65BD53-D028-B542-AE94-2B32ED5ED773}"/>
                  </a:ext>
                </a:extLst>
              </p14:cNvPr>
              <p14:cNvContentPartPr/>
              <p14:nvPr/>
            </p14:nvContentPartPr>
            <p14:xfrm>
              <a:off x="5555899" y="4154595"/>
              <a:ext cx="4413240" cy="46080"/>
            </p14:xfrm>
          </p:contentPart>
        </mc:Choice>
        <mc:Fallback xmlns="">
          <p:pic>
            <p:nvPicPr>
              <p:cNvPr id="17" name="Ink 16">
                <a:extLst>
                  <a:ext uri="{FF2B5EF4-FFF2-40B4-BE49-F238E27FC236}">
                    <a16:creationId xmlns:a16="http://schemas.microsoft.com/office/drawing/2014/main" id="{CC65BD53-D028-B542-AE94-2B32ED5ED773}"/>
                  </a:ext>
                </a:extLst>
              </p:cNvPr>
              <p:cNvPicPr/>
              <p:nvPr/>
            </p:nvPicPr>
            <p:blipFill>
              <a:blip r:embed="rId10"/>
              <a:stretch>
                <a:fillRect/>
              </a:stretch>
            </p:blipFill>
            <p:spPr>
              <a:xfrm>
                <a:off x="5502259" y="4046955"/>
                <a:ext cx="4520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CA5C48A-2F46-1E4D-8409-DDFB5D5F4AFC}"/>
                  </a:ext>
                </a:extLst>
              </p14:cNvPr>
              <p14:cNvContentPartPr/>
              <p14:nvPr/>
            </p14:nvContentPartPr>
            <p14:xfrm>
              <a:off x="2226619" y="4503795"/>
              <a:ext cx="1694520" cy="41040"/>
            </p14:xfrm>
          </p:contentPart>
        </mc:Choice>
        <mc:Fallback xmlns="">
          <p:pic>
            <p:nvPicPr>
              <p:cNvPr id="18" name="Ink 17">
                <a:extLst>
                  <a:ext uri="{FF2B5EF4-FFF2-40B4-BE49-F238E27FC236}">
                    <a16:creationId xmlns:a16="http://schemas.microsoft.com/office/drawing/2014/main" id="{4CA5C48A-2F46-1E4D-8409-DDFB5D5F4AFC}"/>
                  </a:ext>
                </a:extLst>
              </p:cNvPr>
              <p:cNvPicPr/>
              <p:nvPr/>
            </p:nvPicPr>
            <p:blipFill>
              <a:blip r:embed="rId12"/>
              <a:stretch>
                <a:fillRect/>
              </a:stretch>
            </p:blipFill>
            <p:spPr>
              <a:xfrm>
                <a:off x="2172619" y="4395795"/>
                <a:ext cx="1802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8172699E-5FC6-E644-B597-1773207CC77A}"/>
                  </a:ext>
                </a:extLst>
              </p14:cNvPr>
              <p14:cNvContentPartPr/>
              <p14:nvPr/>
            </p14:nvContentPartPr>
            <p14:xfrm>
              <a:off x="7674859" y="4518195"/>
              <a:ext cx="2374920" cy="38880"/>
            </p14:xfrm>
          </p:contentPart>
        </mc:Choice>
        <mc:Fallback xmlns="">
          <p:pic>
            <p:nvPicPr>
              <p:cNvPr id="19" name="Ink 18">
                <a:extLst>
                  <a:ext uri="{FF2B5EF4-FFF2-40B4-BE49-F238E27FC236}">
                    <a16:creationId xmlns:a16="http://schemas.microsoft.com/office/drawing/2014/main" id="{8172699E-5FC6-E644-B597-1773207CC77A}"/>
                  </a:ext>
                </a:extLst>
              </p:cNvPr>
              <p:cNvPicPr/>
              <p:nvPr/>
            </p:nvPicPr>
            <p:blipFill>
              <a:blip r:embed="rId14"/>
              <a:stretch>
                <a:fillRect/>
              </a:stretch>
            </p:blipFill>
            <p:spPr>
              <a:xfrm>
                <a:off x="7620859" y="4410555"/>
                <a:ext cx="2482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87AF72C6-F7C7-B24F-9AFF-128484A9808F}"/>
                  </a:ext>
                </a:extLst>
              </p14:cNvPr>
              <p14:cNvContentPartPr/>
              <p14:nvPr/>
            </p14:nvContentPartPr>
            <p14:xfrm>
              <a:off x="2246059" y="4846875"/>
              <a:ext cx="4169880" cy="41400"/>
            </p14:xfrm>
          </p:contentPart>
        </mc:Choice>
        <mc:Fallback xmlns="">
          <p:pic>
            <p:nvPicPr>
              <p:cNvPr id="20" name="Ink 19">
                <a:extLst>
                  <a:ext uri="{FF2B5EF4-FFF2-40B4-BE49-F238E27FC236}">
                    <a16:creationId xmlns:a16="http://schemas.microsoft.com/office/drawing/2014/main" id="{87AF72C6-F7C7-B24F-9AFF-128484A9808F}"/>
                  </a:ext>
                </a:extLst>
              </p:cNvPr>
              <p:cNvPicPr/>
              <p:nvPr/>
            </p:nvPicPr>
            <p:blipFill>
              <a:blip r:embed="rId16"/>
              <a:stretch>
                <a:fillRect/>
              </a:stretch>
            </p:blipFill>
            <p:spPr>
              <a:xfrm>
                <a:off x="2192059" y="4739235"/>
                <a:ext cx="4277520" cy="257040"/>
              </a:xfrm>
              <a:prstGeom prst="rect">
                <a:avLst/>
              </a:prstGeom>
            </p:spPr>
          </p:pic>
        </mc:Fallback>
      </mc:AlternateContent>
    </p:spTree>
    <p:extLst>
      <p:ext uri="{BB962C8B-B14F-4D97-AF65-F5344CB8AC3E}">
        <p14:creationId xmlns:p14="http://schemas.microsoft.com/office/powerpoint/2010/main" val="120132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410D-6DCF-3D48-B306-69C003CD451D}"/>
              </a:ext>
            </a:extLst>
          </p:cNvPr>
          <p:cNvSpPr>
            <a:spLocks noGrp="1"/>
          </p:cNvSpPr>
          <p:nvPr>
            <p:ph type="title"/>
          </p:nvPr>
        </p:nvSpPr>
        <p:spPr>
          <a:xfrm>
            <a:off x="61264" y="56762"/>
            <a:ext cx="4364594" cy="457697"/>
          </a:xfrm>
        </p:spPr>
        <p:txBody>
          <a:bodyPr>
            <a:noAutofit/>
          </a:bodyPr>
          <a:lstStyle/>
          <a:p>
            <a:r>
              <a:rPr lang="en-US" sz="2800" dirty="0">
                <a:latin typeface="Garamond" panose="02020404030301010803" pitchFamily="18" charset="0"/>
              </a:rPr>
              <a:t>Optimization algorithms</a:t>
            </a:r>
          </a:p>
        </p:txBody>
      </p:sp>
      <p:sp>
        <p:nvSpPr>
          <p:cNvPr id="5" name="Title 1">
            <a:extLst>
              <a:ext uri="{FF2B5EF4-FFF2-40B4-BE49-F238E27FC236}">
                <a16:creationId xmlns:a16="http://schemas.microsoft.com/office/drawing/2014/main" id="{358F877C-1E94-804F-A293-FCBC3B675A29}"/>
              </a:ext>
            </a:extLst>
          </p:cNvPr>
          <p:cNvSpPr txBox="1">
            <a:spLocks/>
          </p:cNvSpPr>
          <p:nvPr/>
        </p:nvSpPr>
        <p:spPr>
          <a:xfrm>
            <a:off x="412122" y="572213"/>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2"/>
                </a:solidFill>
                <a:effectLst>
                  <a:outerShdw blurRad="38100" dist="25400" dir="5400000" algn="ctr" rotWithShape="0">
                    <a:srgbClr val="6E747A">
                      <a:alpha val="43000"/>
                    </a:srgbClr>
                  </a:outerShdw>
                </a:effectLst>
                <a:latin typeface="Garamond" panose="02020404030301010803" pitchFamily="18" charset="0"/>
              </a:rPr>
              <a:t>Sampling: </a:t>
            </a:r>
          </a:p>
        </p:txBody>
      </p:sp>
      <p:sp>
        <p:nvSpPr>
          <p:cNvPr id="6" name="Title 1">
            <a:extLst>
              <a:ext uri="{FF2B5EF4-FFF2-40B4-BE49-F238E27FC236}">
                <a16:creationId xmlns:a16="http://schemas.microsoft.com/office/drawing/2014/main" id="{4E19F960-5DE5-7940-B616-CE3D29BD1657}"/>
              </a:ext>
            </a:extLst>
          </p:cNvPr>
          <p:cNvSpPr txBox="1">
            <a:spLocks/>
          </p:cNvSpPr>
          <p:nvPr/>
        </p:nvSpPr>
        <p:spPr>
          <a:xfrm>
            <a:off x="5954729" y="571516"/>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6"/>
                </a:solidFill>
                <a:effectLst>
                  <a:outerShdw blurRad="38100" dist="25400" dir="5400000" algn="ctr" rotWithShape="0">
                    <a:srgbClr val="6E747A">
                      <a:alpha val="43000"/>
                    </a:srgbClr>
                  </a:outerShdw>
                </a:effectLst>
                <a:latin typeface="Garamond" panose="02020404030301010803" pitchFamily="18" charset="0"/>
              </a:rPr>
              <a:t>Gradient:</a:t>
            </a:r>
          </a:p>
        </p:txBody>
      </p:sp>
      <p:pic>
        <p:nvPicPr>
          <p:cNvPr id="10" name="Picture 9" descr="Chart, line chart&#10;&#10;Description automatically generated">
            <a:extLst>
              <a:ext uri="{FF2B5EF4-FFF2-40B4-BE49-F238E27FC236}">
                <a16:creationId xmlns:a16="http://schemas.microsoft.com/office/drawing/2014/main" id="{005CD1D1-9B1D-1B4D-8A28-8341107CAC0F}"/>
              </a:ext>
            </a:extLst>
          </p:cNvPr>
          <p:cNvPicPr>
            <a:picLocks noChangeAspect="1"/>
          </p:cNvPicPr>
          <p:nvPr/>
        </p:nvPicPr>
        <p:blipFill rotWithShape="1">
          <a:blip r:embed="rId3"/>
          <a:srcRect t="8974" r="8806"/>
          <a:stretch/>
        </p:blipFill>
        <p:spPr>
          <a:xfrm>
            <a:off x="150126" y="1214651"/>
            <a:ext cx="5135025" cy="384417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0AC459C-3477-CD48-825D-84E232F070C6}"/>
                  </a:ext>
                </a:extLst>
              </p:cNvPr>
              <p:cNvSpPr txBox="1"/>
              <p:nvPr/>
            </p:nvSpPr>
            <p:spPr>
              <a:xfrm>
                <a:off x="423692" y="5028051"/>
                <a:ext cx="4630421"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aramond" panose="02020404030301010803" pitchFamily="18" charset="0"/>
                  </a:rPr>
                  <a:t>Surrogate model to approximate </a:t>
                </a:r>
                <a14:m>
                  <m:oMath xmlns:m="http://schemas.openxmlformats.org/officeDocument/2006/math">
                    <m:r>
                      <a:rPr lang="en-CA" sz="2000" b="0" i="1" smtClean="0">
                        <a:latin typeface="Cambria Math" panose="02040503050406030204" pitchFamily="18" charset="0"/>
                      </a:rPr>
                      <m:t>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oMath>
                </a14:m>
                <a:r>
                  <a:rPr lang="en-US" sz="2000" dirty="0">
                    <a:latin typeface="Garamond" panose="02020404030301010803" pitchFamily="18" charset="0"/>
                  </a:rPr>
                  <a:t>  </a:t>
                </a:r>
              </a:p>
            </p:txBody>
          </p:sp>
        </mc:Choice>
        <mc:Fallback xmlns="">
          <p:sp>
            <p:nvSpPr>
              <p:cNvPr id="13" name="TextBox 12">
                <a:extLst>
                  <a:ext uri="{FF2B5EF4-FFF2-40B4-BE49-F238E27FC236}">
                    <a16:creationId xmlns:a16="http://schemas.microsoft.com/office/drawing/2014/main" id="{E0AC459C-3477-CD48-825D-84E232F070C6}"/>
                  </a:ext>
                </a:extLst>
              </p:cNvPr>
              <p:cNvSpPr txBox="1">
                <a:spLocks noRot="1" noChangeAspect="1" noMove="1" noResize="1" noEditPoints="1" noAdjustHandles="1" noChangeArrowheads="1" noChangeShapeType="1" noTextEdit="1"/>
              </p:cNvSpPr>
              <p:nvPr/>
            </p:nvSpPr>
            <p:spPr>
              <a:xfrm>
                <a:off x="423692" y="5028051"/>
                <a:ext cx="4630421" cy="400110"/>
              </a:xfrm>
              <a:prstGeom prst="rect">
                <a:avLst/>
              </a:prstGeom>
              <a:blipFill>
                <a:blip r:embed="rId4"/>
                <a:stretch>
                  <a:fillRect l="-1096" t="-625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1B29E8-A05E-3A4C-B8EF-F7B7021E92AD}"/>
                  </a:ext>
                </a:extLst>
              </p:cNvPr>
              <p:cNvSpPr txBox="1"/>
              <p:nvPr/>
            </p:nvSpPr>
            <p:spPr>
              <a:xfrm>
                <a:off x="6422542" y="5028051"/>
                <a:ext cx="5072414"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Garamond" panose="02020404030301010803" pitchFamily="18" charset="0"/>
                  </a:rPr>
                  <a:t>Gradients and higher order derivative of </a:t>
                </a:r>
                <a14:m>
                  <m:oMath xmlns:m="http://schemas.openxmlformats.org/officeDocument/2006/math">
                    <m:r>
                      <a:rPr lang="en-CA" sz="2000" b="0" i="1" smtClean="0">
                        <a:latin typeface="Cambria Math" panose="02040503050406030204" pitchFamily="18" charset="0"/>
                      </a:rPr>
                      <m:t>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oMath>
                </a14:m>
                <a:endParaRPr lang="en-US" sz="2000" dirty="0">
                  <a:latin typeface="Garamond" panose="02020404030301010803" pitchFamily="18" charset="0"/>
                </a:endParaRPr>
              </a:p>
            </p:txBody>
          </p:sp>
        </mc:Choice>
        <mc:Fallback xmlns="">
          <p:sp>
            <p:nvSpPr>
              <p:cNvPr id="15" name="TextBox 14">
                <a:extLst>
                  <a:ext uri="{FF2B5EF4-FFF2-40B4-BE49-F238E27FC236}">
                    <a16:creationId xmlns:a16="http://schemas.microsoft.com/office/drawing/2014/main" id="{7A1B29E8-A05E-3A4C-B8EF-F7B7021E92AD}"/>
                  </a:ext>
                </a:extLst>
              </p:cNvPr>
              <p:cNvSpPr txBox="1">
                <a:spLocks noRot="1" noChangeAspect="1" noMove="1" noResize="1" noEditPoints="1" noAdjustHandles="1" noChangeArrowheads="1" noChangeShapeType="1" noTextEdit="1"/>
              </p:cNvSpPr>
              <p:nvPr/>
            </p:nvSpPr>
            <p:spPr>
              <a:xfrm>
                <a:off x="6422542" y="5028051"/>
                <a:ext cx="5072414" cy="400110"/>
              </a:xfrm>
              <a:prstGeom prst="rect">
                <a:avLst/>
              </a:prstGeom>
              <a:blipFill>
                <a:blip r:embed="rId5"/>
                <a:stretch>
                  <a:fillRect l="-998" t="-6250" b="-2812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2ECB8AC-2DF9-A544-A5CA-408F28265333}"/>
              </a:ext>
            </a:extLst>
          </p:cNvPr>
          <p:cNvPicPr>
            <a:picLocks noChangeAspect="1"/>
          </p:cNvPicPr>
          <p:nvPr/>
        </p:nvPicPr>
        <p:blipFill rotWithShape="1">
          <a:blip r:embed="rId6"/>
          <a:srcRect t="11138" r="8470"/>
          <a:stretch/>
        </p:blipFill>
        <p:spPr>
          <a:xfrm>
            <a:off x="6206399" y="1235140"/>
            <a:ext cx="5250582" cy="3823128"/>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13D12627-E227-D646-BF8B-D8D17FECC188}"/>
              </a:ext>
            </a:extLst>
          </p:cNvPr>
          <p:cNvPicPr>
            <a:picLocks noChangeAspect="1"/>
          </p:cNvPicPr>
          <p:nvPr/>
        </p:nvPicPr>
        <p:blipFill>
          <a:blip r:embed="rId7"/>
          <a:stretch>
            <a:fillRect/>
          </a:stretch>
        </p:blipFill>
        <p:spPr>
          <a:xfrm>
            <a:off x="863996" y="5512603"/>
            <a:ext cx="2759130" cy="341065"/>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D4EB3814-C199-CE4A-A727-966B63981985}"/>
              </a:ext>
            </a:extLst>
          </p:cNvPr>
          <p:cNvPicPr>
            <a:picLocks noChangeAspect="1"/>
          </p:cNvPicPr>
          <p:nvPr/>
        </p:nvPicPr>
        <p:blipFill>
          <a:blip r:embed="rId8"/>
          <a:stretch>
            <a:fillRect/>
          </a:stretch>
        </p:blipFill>
        <p:spPr>
          <a:xfrm>
            <a:off x="6843444" y="5527028"/>
            <a:ext cx="2069999" cy="330860"/>
          </a:xfrm>
          <a:prstGeom prst="rect">
            <a:avLst/>
          </a:prstGeom>
        </p:spPr>
      </p:pic>
      <p:grpSp>
        <p:nvGrpSpPr>
          <p:cNvPr id="32" name="Group 31">
            <a:extLst>
              <a:ext uri="{FF2B5EF4-FFF2-40B4-BE49-F238E27FC236}">
                <a16:creationId xmlns:a16="http://schemas.microsoft.com/office/drawing/2014/main" id="{40A3B2D4-55A3-8C49-8C5B-E686F1C88DF5}"/>
              </a:ext>
            </a:extLst>
          </p:cNvPr>
          <p:cNvGrpSpPr/>
          <p:nvPr/>
        </p:nvGrpSpPr>
        <p:grpSpPr>
          <a:xfrm>
            <a:off x="577194" y="6003881"/>
            <a:ext cx="4323419" cy="477054"/>
            <a:chOff x="836533" y="6021995"/>
            <a:chExt cx="3904131" cy="477054"/>
          </a:xfrm>
        </p:grpSpPr>
        <p:sp>
          <p:nvSpPr>
            <p:cNvPr id="22" name="TextBox 21">
              <a:extLst>
                <a:ext uri="{FF2B5EF4-FFF2-40B4-BE49-F238E27FC236}">
                  <a16:creationId xmlns:a16="http://schemas.microsoft.com/office/drawing/2014/main" id="{4EFC8E42-4BE5-4647-ABAF-9C3B713AFB13}"/>
                </a:ext>
              </a:extLst>
            </p:cNvPr>
            <p:cNvSpPr txBox="1"/>
            <p:nvPr/>
          </p:nvSpPr>
          <p:spPr>
            <a:xfrm>
              <a:off x="836533" y="6021995"/>
              <a:ext cx="3904131" cy="4770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500" dirty="0">
                  <a:latin typeface="Garamond" panose="02020404030301010803" pitchFamily="18" charset="0"/>
                  <a:sym typeface="Wingdings" pitchFamily="2" charset="2"/>
                </a:rPr>
                <a:t>                  Bayesian optimization</a:t>
              </a:r>
              <a:endParaRPr lang="en-US" sz="2500" dirty="0">
                <a:latin typeface="Garamond" panose="02020404030301010803" pitchFamily="18" charset="0"/>
              </a:endParaRPr>
            </a:p>
          </p:txBody>
        </p:sp>
        <p:pic>
          <p:nvPicPr>
            <p:cNvPr id="28" name="Picture 27" descr="Shape&#10;&#10;Description automatically generated with medium confidence">
              <a:extLst>
                <a:ext uri="{FF2B5EF4-FFF2-40B4-BE49-F238E27FC236}">
                  <a16:creationId xmlns:a16="http://schemas.microsoft.com/office/drawing/2014/main" id="{522DBF08-A613-7E45-87FE-BD0E933CD218}"/>
                </a:ext>
              </a:extLst>
            </p:cNvPr>
            <p:cNvPicPr>
              <a:picLocks noChangeAspect="1"/>
            </p:cNvPicPr>
            <p:nvPr/>
          </p:nvPicPr>
          <p:blipFill>
            <a:blip r:embed="rId9"/>
            <a:stretch>
              <a:fillRect/>
            </a:stretch>
          </p:blipFill>
          <p:spPr>
            <a:xfrm>
              <a:off x="911946" y="6106437"/>
              <a:ext cx="1200331" cy="306378"/>
            </a:xfrm>
            <a:prstGeom prst="rect">
              <a:avLst/>
            </a:prstGeom>
            <a:ln>
              <a:noFill/>
            </a:ln>
          </p:spPr>
          <p:style>
            <a:lnRef idx="2">
              <a:schemeClr val="accent2"/>
            </a:lnRef>
            <a:fillRef idx="1">
              <a:schemeClr val="lt1"/>
            </a:fillRef>
            <a:effectRef idx="0">
              <a:schemeClr val="accent2"/>
            </a:effectRef>
            <a:fontRef idx="minor">
              <a:schemeClr val="dk1"/>
            </a:fontRef>
          </p:style>
        </p:pic>
      </p:grpSp>
      <p:grpSp>
        <p:nvGrpSpPr>
          <p:cNvPr id="31" name="Group 30">
            <a:extLst>
              <a:ext uri="{FF2B5EF4-FFF2-40B4-BE49-F238E27FC236}">
                <a16:creationId xmlns:a16="http://schemas.microsoft.com/office/drawing/2014/main" id="{E105D369-8F9B-254C-8B00-CEC7DDF2E7D2}"/>
              </a:ext>
            </a:extLst>
          </p:cNvPr>
          <p:cNvGrpSpPr/>
          <p:nvPr/>
        </p:nvGrpSpPr>
        <p:grpSpPr>
          <a:xfrm>
            <a:off x="6422542" y="6003881"/>
            <a:ext cx="5250582" cy="477054"/>
            <a:chOff x="6566920" y="6003881"/>
            <a:chExt cx="5250582" cy="477054"/>
          </a:xfrm>
        </p:grpSpPr>
        <p:sp>
          <p:nvSpPr>
            <p:cNvPr id="23" name="TextBox 22">
              <a:extLst>
                <a:ext uri="{FF2B5EF4-FFF2-40B4-BE49-F238E27FC236}">
                  <a16:creationId xmlns:a16="http://schemas.microsoft.com/office/drawing/2014/main" id="{FD644526-B293-344F-9649-B7C5277C6BB7}"/>
                </a:ext>
              </a:extLst>
            </p:cNvPr>
            <p:cNvSpPr txBox="1"/>
            <p:nvPr/>
          </p:nvSpPr>
          <p:spPr>
            <a:xfrm>
              <a:off x="6566920" y="6003881"/>
              <a:ext cx="5250582" cy="477054"/>
            </a:xfrm>
            <a:prstGeom prst="rect">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500" dirty="0">
                  <a:latin typeface="Garamond" panose="02020404030301010803" pitchFamily="18" charset="0"/>
                  <a:sym typeface="Wingdings" pitchFamily="2" charset="2"/>
                </a:rPr>
                <a:t>                   Differentiable programming</a:t>
              </a:r>
              <a:endParaRPr lang="en-US" sz="2500" dirty="0">
                <a:latin typeface="Garamond" panose="02020404030301010803" pitchFamily="18" charset="0"/>
              </a:endParaRPr>
            </a:p>
          </p:txBody>
        </p:sp>
        <p:pic>
          <p:nvPicPr>
            <p:cNvPr id="30" name="Picture 29" descr="Shape&#10;&#10;Description automatically generated with medium confidence">
              <a:extLst>
                <a:ext uri="{FF2B5EF4-FFF2-40B4-BE49-F238E27FC236}">
                  <a16:creationId xmlns:a16="http://schemas.microsoft.com/office/drawing/2014/main" id="{CD2B8F44-B083-7B4A-9DB1-9BEDE7803DD1}"/>
                </a:ext>
              </a:extLst>
            </p:cNvPr>
            <p:cNvPicPr>
              <a:picLocks noChangeAspect="1"/>
            </p:cNvPicPr>
            <p:nvPr/>
          </p:nvPicPr>
          <p:blipFill>
            <a:blip r:embed="rId10"/>
            <a:stretch>
              <a:fillRect/>
            </a:stretch>
          </p:blipFill>
          <p:spPr>
            <a:xfrm>
              <a:off x="6659401" y="6106437"/>
              <a:ext cx="1326350" cy="306989"/>
            </a:xfrm>
            <a:prstGeom prst="rect">
              <a:avLst/>
            </a:prstGeom>
            <a:ln>
              <a:noFill/>
            </a:ln>
          </p:spPr>
        </p:pic>
      </p:grpSp>
      <p:sp>
        <p:nvSpPr>
          <p:cNvPr id="4" name="Slide Number Placeholder 3">
            <a:extLst>
              <a:ext uri="{FF2B5EF4-FFF2-40B4-BE49-F238E27FC236}">
                <a16:creationId xmlns:a16="http://schemas.microsoft.com/office/drawing/2014/main" id="{0202D352-CB8E-3C47-B543-5CE2AC23EDEC}"/>
              </a:ext>
            </a:extLst>
          </p:cNvPr>
          <p:cNvSpPr>
            <a:spLocks noGrp="1"/>
          </p:cNvSpPr>
          <p:nvPr>
            <p:ph type="sldNum" sz="quarter" idx="12"/>
          </p:nvPr>
        </p:nvSpPr>
        <p:spPr>
          <a:xfrm>
            <a:off x="9387536" y="56762"/>
            <a:ext cx="2743200" cy="365125"/>
          </a:xfrm>
        </p:spPr>
        <p:txBody>
          <a:bodyPr/>
          <a:lstStyle/>
          <a:p>
            <a:fld id="{EFC66980-E427-AB42-BEC6-9DFF67F308A4}" type="slidenum">
              <a:rPr lang="en-US" smtClean="0">
                <a:latin typeface="Garamond" panose="02020404030301010803" pitchFamily="18" charset="0"/>
              </a:rPr>
              <a:pPr/>
              <a:t>3</a:t>
            </a:fld>
            <a:endParaRPr lang="en-US" dirty="0">
              <a:latin typeface="Garamond" panose="02020404030301010803" pitchFamily="18" charset="0"/>
            </a:endParaRPr>
          </a:p>
        </p:txBody>
      </p:sp>
      <p:pic>
        <p:nvPicPr>
          <p:cNvPr id="21" name="Graphic 20" descr="Internet outline">
            <a:extLst>
              <a:ext uri="{FF2B5EF4-FFF2-40B4-BE49-F238E27FC236}">
                <a16:creationId xmlns:a16="http://schemas.microsoft.com/office/drawing/2014/main" id="{20236A5D-45DD-6C4B-90AF-D5C6E19FC9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1256" y="358508"/>
            <a:ext cx="1080497" cy="1013477"/>
          </a:xfrm>
          <a:prstGeom prst="rect">
            <a:avLst/>
          </a:prstGeom>
        </p:spPr>
      </p:pic>
      <p:pic>
        <p:nvPicPr>
          <p:cNvPr id="24" name="Graphic 23" descr="Scientist female with solid fill">
            <a:extLst>
              <a:ext uri="{FF2B5EF4-FFF2-40B4-BE49-F238E27FC236}">
                <a16:creationId xmlns:a16="http://schemas.microsoft.com/office/drawing/2014/main" id="{1881492C-5103-CB46-A24E-F754A08C2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58322" y="514459"/>
            <a:ext cx="775739" cy="775739"/>
          </a:xfrm>
          <a:prstGeom prst="rect">
            <a:avLst/>
          </a:prstGeom>
        </p:spPr>
      </p:pic>
    </p:spTree>
    <p:extLst>
      <p:ext uri="{BB962C8B-B14F-4D97-AF65-F5344CB8AC3E}">
        <p14:creationId xmlns:p14="http://schemas.microsoft.com/office/powerpoint/2010/main" val="2424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B162499-7F50-B24E-A05B-140D0D06CFD4}"/>
              </a:ext>
            </a:extLst>
          </p:cNvPr>
          <p:cNvGrpSpPr/>
          <p:nvPr/>
        </p:nvGrpSpPr>
        <p:grpSpPr>
          <a:xfrm>
            <a:off x="456473" y="1238250"/>
            <a:ext cx="8839928" cy="5370369"/>
            <a:chOff x="456473" y="1238250"/>
            <a:chExt cx="8839928" cy="5370369"/>
          </a:xfrm>
        </p:grpSpPr>
        <p:pic>
          <p:nvPicPr>
            <p:cNvPr id="7" name="Picture 6" descr="Chart, line chart&#10;&#10;Description automatically generated">
              <a:extLst>
                <a:ext uri="{FF2B5EF4-FFF2-40B4-BE49-F238E27FC236}">
                  <a16:creationId xmlns:a16="http://schemas.microsoft.com/office/drawing/2014/main" id="{3CA77067-7E3B-054C-A26B-5194919117A4}"/>
                </a:ext>
              </a:extLst>
            </p:cNvPr>
            <p:cNvPicPr>
              <a:picLocks noChangeAspect="1"/>
            </p:cNvPicPr>
            <p:nvPr/>
          </p:nvPicPr>
          <p:blipFill>
            <a:blip r:embed="rId3"/>
            <a:stretch>
              <a:fillRect/>
            </a:stretch>
          </p:blipFill>
          <p:spPr>
            <a:xfrm>
              <a:off x="2135909" y="1238250"/>
              <a:ext cx="7160492" cy="5370369"/>
            </a:xfrm>
            <a:prstGeom prst="rect">
              <a:avLst/>
            </a:prstGeom>
          </p:spPr>
        </p:pic>
        <p:sp>
          <p:nvSpPr>
            <p:cNvPr id="8" name="TextBox 7">
              <a:extLst>
                <a:ext uri="{FF2B5EF4-FFF2-40B4-BE49-F238E27FC236}">
                  <a16:creationId xmlns:a16="http://schemas.microsoft.com/office/drawing/2014/main" id="{3AB8449F-7676-FF49-8F18-F942A4943837}"/>
                </a:ext>
              </a:extLst>
            </p:cNvPr>
            <p:cNvSpPr txBox="1"/>
            <p:nvPr/>
          </p:nvSpPr>
          <p:spPr>
            <a:xfrm>
              <a:off x="456473" y="3859419"/>
              <a:ext cx="197195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possible minimum</a:t>
              </a:r>
            </a:p>
          </p:txBody>
        </p:sp>
        <p:cxnSp>
          <p:nvCxnSpPr>
            <p:cNvPr id="10" name="Straight Arrow Connector 9">
              <a:extLst>
                <a:ext uri="{FF2B5EF4-FFF2-40B4-BE49-F238E27FC236}">
                  <a16:creationId xmlns:a16="http://schemas.microsoft.com/office/drawing/2014/main" id="{993555CE-137A-AE46-B191-28C4A04DD99A}"/>
                </a:ext>
              </a:extLst>
            </p:cNvPr>
            <p:cNvCxnSpPr>
              <a:cxnSpLocks/>
            </p:cNvCxnSpPr>
            <p:nvPr/>
          </p:nvCxnSpPr>
          <p:spPr>
            <a:xfrm flipV="1">
              <a:off x="2428423" y="3364985"/>
              <a:ext cx="702704" cy="494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125AC5-414B-104F-8940-880DA7AEC588}"/>
                </a:ext>
              </a:extLst>
            </p:cNvPr>
            <p:cNvCxnSpPr>
              <a:cxnSpLocks/>
            </p:cNvCxnSpPr>
            <p:nvPr/>
          </p:nvCxnSpPr>
          <p:spPr>
            <a:xfrm>
              <a:off x="7698656" y="1946278"/>
              <a:ext cx="219551" cy="625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BAEF43-D622-1F41-90AB-296557CAC7D4}"/>
                </a:ext>
              </a:extLst>
            </p:cNvPr>
            <p:cNvSpPr txBox="1"/>
            <p:nvPr/>
          </p:nvSpPr>
          <p:spPr>
            <a:xfrm>
              <a:off x="7341456" y="1557244"/>
              <a:ext cx="702407" cy="368795"/>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data</a:t>
              </a:r>
            </a:p>
          </p:txBody>
        </p:sp>
        <p:cxnSp>
          <p:nvCxnSpPr>
            <p:cNvPr id="17" name="Straight Arrow Connector 16">
              <a:extLst>
                <a:ext uri="{FF2B5EF4-FFF2-40B4-BE49-F238E27FC236}">
                  <a16:creationId xmlns:a16="http://schemas.microsoft.com/office/drawing/2014/main" id="{35CD588B-5ADD-CD46-8E5A-520A53A14F7E}"/>
                </a:ext>
              </a:extLst>
            </p:cNvPr>
            <p:cNvCxnSpPr/>
            <p:nvPr/>
          </p:nvCxnSpPr>
          <p:spPr>
            <a:xfrm>
              <a:off x="6843252" y="2841523"/>
              <a:ext cx="786580" cy="314632"/>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86A224-E5FF-8543-9F56-DFE151FF38B8}"/>
                </a:ext>
              </a:extLst>
            </p:cNvPr>
            <p:cNvSpPr txBox="1"/>
            <p:nvPr/>
          </p:nvSpPr>
          <p:spPr>
            <a:xfrm>
              <a:off x="7698656" y="3132752"/>
              <a:ext cx="786580" cy="366146"/>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a:t>
              </a:r>
            </a:p>
          </p:txBody>
        </p:sp>
      </p:grpSp>
      <p:grpSp>
        <p:nvGrpSpPr>
          <p:cNvPr id="33" name="Group 32">
            <a:extLst>
              <a:ext uri="{FF2B5EF4-FFF2-40B4-BE49-F238E27FC236}">
                <a16:creationId xmlns:a16="http://schemas.microsoft.com/office/drawing/2014/main" id="{604B4C81-F18C-7849-9B55-479140CB8664}"/>
              </a:ext>
            </a:extLst>
          </p:cNvPr>
          <p:cNvGrpSpPr/>
          <p:nvPr/>
        </p:nvGrpSpPr>
        <p:grpSpPr>
          <a:xfrm>
            <a:off x="2135909" y="1238250"/>
            <a:ext cx="7160492" cy="5370369"/>
            <a:chOff x="1932785" y="1238250"/>
            <a:chExt cx="7429501" cy="5495556"/>
          </a:xfrm>
        </p:grpSpPr>
        <p:pic>
          <p:nvPicPr>
            <p:cNvPr id="21" name="Picture 20" descr="Chart, line chart&#10;&#10;Description automatically generated">
              <a:extLst>
                <a:ext uri="{FF2B5EF4-FFF2-40B4-BE49-F238E27FC236}">
                  <a16:creationId xmlns:a16="http://schemas.microsoft.com/office/drawing/2014/main" id="{3EDF388E-7071-EC4C-A063-6F94D1573B94}"/>
                </a:ext>
              </a:extLst>
            </p:cNvPr>
            <p:cNvPicPr>
              <a:picLocks noChangeAspect="1"/>
            </p:cNvPicPr>
            <p:nvPr/>
          </p:nvPicPr>
          <p:blipFill>
            <a:blip r:embed="rId4"/>
            <a:stretch>
              <a:fillRect/>
            </a:stretch>
          </p:blipFill>
          <p:spPr>
            <a:xfrm>
              <a:off x="1932785" y="1238250"/>
              <a:ext cx="7429501" cy="5495556"/>
            </a:xfrm>
            <a:prstGeom prst="rect">
              <a:avLst/>
            </a:prstGeom>
          </p:spPr>
        </p:pic>
        <p:sp>
          <p:nvSpPr>
            <p:cNvPr id="23" name="TextBox 22">
              <a:extLst>
                <a:ext uri="{FF2B5EF4-FFF2-40B4-BE49-F238E27FC236}">
                  <a16:creationId xmlns:a16="http://schemas.microsoft.com/office/drawing/2014/main" id="{FF347EDC-55A3-7947-8537-8E780B0CCDA4}"/>
                </a:ext>
              </a:extLst>
            </p:cNvPr>
            <p:cNvSpPr txBox="1"/>
            <p:nvPr/>
          </p:nvSpPr>
          <p:spPr>
            <a:xfrm>
              <a:off x="7236542" y="1636282"/>
              <a:ext cx="942197" cy="377941"/>
            </a:xfrm>
            <a:prstGeom prst="rect">
              <a:avLst/>
            </a:prstGeom>
            <a:solidFill>
              <a:schemeClr val="bg1"/>
            </a:solidFill>
            <a:ln w="38100">
              <a:solidFill>
                <a:schemeClr val="tx2">
                  <a:lumMod val="75000"/>
                  <a:lumOff val="25000"/>
                </a:schemeClr>
              </a:solidFill>
            </a:ln>
          </p:spPr>
          <p:txBody>
            <a:bodyPr wrap="square" rtlCol="0">
              <a:spAutoFit/>
            </a:bodyPr>
            <a:lstStyle/>
            <a:p>
              <a:r>
                <a:rPr lang="en-US" dirty="0"/>
                <a:t>models</a:t>
              </a:r>
            </a:p>
          </p:txBody>
        </p:sp>
        <p:cxnSp>
          <p:nvCxnSpPr>
            <p:cNvPr id="24" name="Straight Arrow Connector 23">
              <a:extLst>
                <a:ext uri="{FF2B5EF4-FFF2-40B4-BE49-F238E27FC236}">
                  <a16:creationId xmlns:a16="http://schemas.microsoft.com/office/drawing/2014/main" id="{A1B6CC91-6F89-B843-BB81-57EAAC63AFA8}"/>
                </a:ext>
              </a:extLst>
            </p:cNvPr>
            <p:cNvCxnSpPr>
              <a:cxnSpLocks/>
            </p:cNvCxnSpPr>
            <p:nvPr/>
          </p:nvCxnSpPr>
          <p:spPr>
            <a:xfrm flipH="1">
              <a:off x="6489700" y="1645572"/>
              <a:ext cx="746842" cy="52612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F5B76D-E7CA-C845-8BDE-960152DEF7CE}"/>
                </a:ext>
              </a:extLst>
            </p:cNvPr>
            <p:cNvCxnSpPr>
              <a:cxnSpLocks/>
            </p:cNvCxnSpPr>
            <p:nvPr/>
          </p:nvCxnSpPr>
          <p:spPr>
            <a:xfrm flipH="1">
              <a:off x="6489700" y="2005614"/>
              <a:ext cx="746842" cy="582698"/>
            </a:xfrm>
            <a:prstGeom prst="straightConnector1">
              <a:avLst/>
            </a:prstGeom>
            <a:ln w="381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6A0E3F85-5BCF-6C49-987A-8C694DA84F30}"/>
              </a:ext>
            </a:extLst>
          </p:cNvPr>
          <p:cNvSpPr txBox="1"/>
          <p:nvPr/>
        </p:nvSpPr>
        <p:spPr>
          <a:xfrm>
            <a:off x="870383" y="434044"/>
            <a:ext cx="3240000"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sym typeface="Wingdings" pitchFamily="2" charset="2"/>
              </a:rPr>
              <a:t>        black-box function</a:t>
            </a:r>
            <a:endParaRPr lang="en-US" sz="2500" dirty="0"/>
          </a:p>
        </p:txBody>
      </p:sp>
      <p:pic>
        <p:nvPicPr>
          <p:cNvPr id="22" name="Picture 21" descr="Shape&#10;&#10;Description automatically generated with medium confidence">
            <a:extLst>
              <a:ext uri="{FF2B5EF4-FFF2-40B4-BE49-F238E27FC236}">
                <a16:creationId xmlns:a16="http://schemas.microsoft.com/office/drawing/2014/main" id="{DC83E283-FC77-5B40-9202-749BD74367AD}"/>
              </a:ext>
            </a:extLst>
          </p:cNvPr>
          <p:cNvPicPr>
            <a:picLocks noChangeAspect="1"/>
          </p:cNvPicPr>
          <p:nvPr/>
        </p:nvPicPr>
        <p:blipFill>
          <a:blip r:embed="rId5"/>
          <a:stretch>
            <a:fillRect/>
          </a:stretch>
        </p:blipFill>
        <p:spPr>
          <a:xfrm>
            <a:off x="288603" y="465046"/>
            <a:ext cx="1244600" cy="412750"/>
          </a:xfrm>
          <a:prstGeom prst="rect">
            <a:avLst/>
          </a:prstGeom>
        </p:spPr>
      </p:pic>
      <p:sp>
        <p:nvSpPr>
          <p:cNvPr id="2" name="Slide Number Placeholder 1">
            <a:extLst>
              <a:ext uri="{FF2B5EF4-FFF2-40B4-BE49-F238E27FC236}">
                <a16:creationId xmlns:a16="http://schemas.microsoft.com/office/drawing/2014/main" id="{875B2462-5523-2A4C-9A44-3B929C137720}"/>
              </a:ext>
            </a:extLst>
          </p:cNvPr>
          <p:cNvSpPr>
            <a:spLocks noGrp="1"/>
          </p:cNvSpPr>
          <p:nvPr>
            <p:ph type="sldNum" sz="quarter" idx="12"/>
          </p:nvPr>
        </p:nvSpPr>
        <p:spPr/>
        <p:txBody>
          <a:bodyPr/>
          <a:lstStyle/>
          <a:p>
            <a:fld id="{EFC66980-E427-AB42-BEC6-9DFF67F308A4}" type="slidenum">
              <a:rPr lang="en-US" smtClean="0"/>
              <a:pPr/>
              <a:t>4</a:t>
            </a:fld>
            <a:endParaRPr lang="en-US" dirty="0"/>
          </a:p>
        </p:txBody>
      </p:sp>
      <p:grpSp>
        <p:nvGrpSpPr>
          <p:cNvPr id="4" name="Group 3">
            <a:extLst>
              <a:ext uri="{FF2B5EF4-FFF2-40B4-BE49-F238E27FC236}">
                <a16:creationId xmlns:a16="http://schemas.microsoft.com/office/drawing/2014/main" id="{43FA1B03-27F3-1142-95C9-3273B71947AA}"/>
              </a:ext>
            </a:extLst>
          </p:cNvPr>
          <p:cNvGrpSpPr/>
          <p:nvPr/>
        </p:nvGrpSpPr>
        <p:grpSpPr>
          <a:xfrm>
            <a:off x="3711151" y="4666942"/>
            <a:ext cx="4125553" cy="504000"/>
            <a:chOff x="3711151" y="4666942"/>
            <a:chExt cx="4125553" cy="504000"/>
          </a:xfrm>
        </p:grpSpPr>
        <p:sp>
          <p:nvSpPr>
            <p:cNvPr id="3" name="TextBox 2">
              <a:extLst>
                <a:ext uri="{FF2B5EF4-FFF2-40B4-BE49-F238E27FC236}">
                  <a16:creationId xmlns:a16="http://schemas.microsoft.com/office/drawing/2014/main" id="{28C2A241-86E6-B642-8774-5B507D858C1F}"/>
                </a:ext>
              </a:extLst>
            </p:cNvPr>
            <p:cNvSpPr txBox="1"/>
            <p:nvPr/>
          </p:nvSpPr>
          <p:spPr>
            <a:xfrm>
              <a:off x="3711151" y="4666942"/>
              <a:ext cx="4125553" cy="50400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200" dirty="0"/>
                <a:t>Where is the minimum of             ? </a:t>
              </a:r>
            </a:p>
          </p:txBody>
        </p:sp>
        <p:pic>
          <p:nvPicPr>
            <p:cNvPr id="25" name="Picture 24" descr="Shape&#10;&#10;Description automatically generated with medium confidence">
              <a:extLst>
                <a:ext uri="{FF2B5EF4-FFF2-40B4-BE49-F238E27FC236}">
                  <a16:creationId xmlns:a16="http://schemas.microsoft.com/office/drawing/2014/main" id="{4AD5E5DE-40CB-164B-B538-CF6544C1DFD4}"/>
                </a:ext>
              </a:extLst>
            </p:cNvPr>
            <p:cNvPicPr>
              <a:picLocks noChangeAspect="1"/>
            </p:cNvPicPr>
            <p:nvPr/>
          </p:nvPicPr>
          <p:blipFill rotWithShape="1">
            <a:blip r:embed="rId5"/>
            <a:srcRect l="-1" r="36924" b="-2319"/>
            <a:stretch/>
          </p:blipFill>
          <p:spPr>
            <a:xfrm>
              <a:off x="6715880" y="4718371"/>
              <a:ext cx="785058" cy="422324"/>
            </a:xfrm>
            <a:prstGeom prst="rect">
              <a:avLst/>
            </a:prstGeom>
            <a:ln>
              <a:noFill/>
            </a:ln>
          </p:spPr>
          <p:style>
            <a:lnRef idx="2">
              <a:schemeClr val="accent1"/>
            </a:lnRef>
            <a:fillRef idx="1">
              <a:schemeClr val="lt1"/>
            </a:fillRef>
            <a:effectRef idx="0">
              <a:schemeClr val="accent1"/>
            </a:effectRef>
            <a:fontRef idx="minor">
              <a:schemeClr val="dk1"/>
            </a:fontRef>
          </p:style>
        </p:pic>
      </p:grpSp>
      <p:pic>
        <p:nvPicPr>
          <p:cNvPr id="26" name="Graphic 25" descr="Scientist female with solid fill">
            <a:extLst>
              <a:ext uri="{FF2B5EF4-FFF2-40B4-BE49-F238E27FC236}">
                <a16:creationId xmlns:a16="http://schemas.microsoft.com/office/drawing/2014/main" id="{693A9677-DD2C-684D-893A-DC976DABD6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603" y="908798"/>
            <a:ext cx="775739" cy="775739"/>
          </a:xfrm>
          <a:prstGeom prst="rect">
            <a:avLst/>
          </a:prstGeom>
        </p:spPr>
      </p:pic>
    </p:spTree>
    <p:extLst>
      <p:ext uri="{BB962C8B-B14F-4D97-AF65-F5344CB8AC3E}">
        <p14:creationId xmlns:p14="http://schemas.microsoft.com/office/powerpoint/2010/main" val="3720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3FFF0DA7-9D46-9146-8B7C-EC9335FB316F}"/>
              </a:ext>
            </a:extLst>
          </p:cNvPr>
          <p:cNvSpPr txBox="1"/>
          <p:nvPr/>
        </p:nvSpPr>
        <p:spPr>
          <a:xfrm>
            <a:off x="883262" y="434044"/>
            <a:ext cx="3240000"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sym typeface="Wingdings" pitchFamily="2" charset="2"/>
              </a:rPr>
              <a:t>        black-box function</a:t>
            </a:r>
            <a:endParaRPr lang="en-US" sz="2500" dirty="0">
              <a:latin typeface="Garamond" panose="02020404030301010803" pitchFamily="18" charset="0"/>
            </a:endParaRPr>
          </a:p>
        </p:txBody>
      </p:sp>
      <p:pic>
        <p:nvPicPr>
          <p:cNvPr id="8" name="Picture 7" descr="Shape&#10;&#10;Description automatically generated with medium confidence">
            <a:extLst>
              <a:ext uri="{FF2B5EF4-FFF2-40B4-BE49-F238E27FC236}">
                <a16:creationId xmlns:a16="http://schemas.microsoft.com/office/drawing/2014/main" id="{62A480F6-96D3-0B45-BF6A-67CF06927EF6}"/>
              </a:ext>
            </a:extLst>
          </p:cNvPr>
          <p:cNvPicPr>
            <a:picLocks noChangeAspect="1"/>
          </p:cNvPicPr>
          <p:nvPr/>
        </p:nvPicPr>
        <p:blipFill>
          <a:blip r:embed="rId3"/>
          <a:stretch>
            <a:fillRect/>
          </a:stretch>
        </p:blipFill>
        <p:spPr>
          <a:xfrm>
            <a:off x="288603" y="465046"/>
            <a:ext cx="1244600" cy="412750"/>
          </a:xfrm>
          <a:prstGeom prst="rect">
            <a:avLst/>
          </a:prstGeom>
        </p:spPr>
      </p:pic>
      <p:sp>
        <p:nvSpPr>
          <p:cNvPr id="4" name="Slide Number Placeholder 3">
            <a:extLst>
              <a:ext uri="{FF2B5EF4-FFF2-40B4-BE49-F238E27FC236}">
                <a16:creationId xmlns:a16="http://schemas.microsoft.com/office/drawing/2014/main" id="{02EF9C4E-E647-CD41-A4D6-51154A203349}"/>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5</a:t>
            </a:fld>
            <a:endParaRPr lang="en-US">
              <a:latin typeface="Garamond" panose="02020404030301010803" pitchFamily="18" charset="0"/>
            </a:endParaRPr>
          </a:p>
        </p:txBody>
      </p:sp>
      <p:pic>
        <p:nvPicPr>
          <p:cNvPr id="19" name="Picture 18" descr="Chart, histogram&#10;&#10;Description automatically generated">
            <a:extLst>
              <a:ext uri="{FF2B5EF4-FFF2-40B4-BE49-F238E27FC236}">
                <a16:creationId xmlns:a16="http://schemas.microsoft.com/office/drawing/2014/main" id="{E8BA7D09-BB03-EB42-A3B8-C764D5430EFA}"/>
              </a:ext>
            </a:extLst>
          </p:cNvPr>
          <p:cNvPicPr>
            <a:picLocks noChangeAspect="1"/>
          </p:cNvPicPr>
          <p:nvPr/>
        </p:nvPicPr>
        <p:blipFill>
          <a:blip r:embed="rId4"/>
          <a:stretch>
            <a:fillRect/>
          </a:stretch>
        </p:blipFill>
        <p:spPr>
          <a:xfrm>
            <a:off x="2128200" y="858675"/>
            <a:ext cx="7935600" cy="5951700"/>
          </a:xfrm>
          <a:prstGeom prst="rect">
            <a:avLst/>
          </a:prstGeom>
        </p:spPr>
      </p:pic>
      <p:grpSp>
        <p:nvGrpSpPr>
          <p:cNvPr id="51" name="Group 50">
            <a:extLst>
              <a:ext uri="{FF2B5EF4-FFF2-40B4-BE49-F238E27FC236}">
                <a16:creationId xmlns:a16="http://schemas.microsoft.com/office/drawing/2014/main" id="{8867942C-AC83-6C40-8E05-A38C2F3DE10D}"/>
              </a:ext>
            </a:extLst>
          </p:cNvPr>
          <p:cNvGrpSpPr/>
          <p:nvPr/>
        </p:nvGrpSpPr>
        <p:grpSpPr>
          <a:xfrm>
            <a:off x="7908913" y="3834525"/>
            <a:ext cx="3510500" cy="389100"/>
            <a:chOff x="8140700" y="3878100"/>
            <a:chExt cx="3510500" cy="389100"/>
          </a:xfrm>
        </p:grpSpPr>
        <p:sp>
          <p:nvSpPr>
            <p:cNvPr id="45" name="Oval 44">
              <a:extLst>
                <a:ext uri="{FF2B5EF4-FFF2-40B4-BE49-F238E27FC236}">
                  <a16:creationId xmlns:a16="http://schemas.microsoft.com/office/drawing/2014/main" id="{1F990219-1A84-014A-BF47-011A45C85FC2}"/>
                </a:ext>
              </a:extLst>
            </p:cNvPr>
            <p:cNvSpPr/>
            <p:nvPr/>
          </p:nvSpPr>
          <p:spPr>
            <a:xfrm>
              <a:off x="8140700" y="3882150"/>
              <a:ext cx="647700" cy="385050"/>
            </a:xfrm>
            <a:prstGeom prst="ellipse">
              <a:avLst/>
            </a:prstGeom>
            <a:solidFill>
              <a:schemeClr val="bg1">
                <a:lumMod val="75000"/>
                <a:alpha val="27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7" name="TextBox 46">
              <a:extLst>
                <a:ext uri="{FF2B5EF4-FFF2-40B4-BE49-F238E27FC236}">
                  <a16:creationId xmlns:a16="http://schemas.microsoft.com/office/drawing/2014/main" id="{C5920CE5-1995-CB42-BA6C-17726CADB8E4}"/>
                </a:ext>
              </a:extLst>
            </p:cNvPr>
            <p:cNvSpPr txBox="1"/>
            <p:nvPr/>
          </p:nvSpPr>
          <p:spPr>
            <a:xfrm>
              <a:off x="9815200" y="3878100"/>
              <a:ext cx="1836000"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Garamond" panose="02020404030301010803" pitchFamily="18" charset="0"/>
                </a:rPr>
                <a:t>possible minimum</a:t>
              </a:r>
            </a:p>
          </p:txBody>
        </p:sp>
        <p:cxnSp>
          <p:nvCxnSpPr>
            <p:cNvPr id="49" name="Straight Arrow Connector 48">
              <a:extLst>
                <a:ext uri="{FF2B5EF4-FFF2-40B4-BE49-F238E27FC236}">
                  <a16:creationId xmlns:a16="http://schemas.microsoft.com/office/drawing/2014/main" id="{50230B99-EE68-784F-B178-C2BFCCF5A1D6}"/>
                </a:ext>
              </a:extLst>
            </p:cNvPr>
            <p:cNvCxnSpPr>
              <a:cxnSpLocks/>
            </p:cNvCxnSpPr>
            <p:nvPr/>
          </p:nvCxnSpPr>
          <p:spPr>
            <a:xfrm>
              <a:off x="8788400" y="4089400"/>
              <a:ext cx="1026800"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4824D33-89C9-734A-B636-2BAC48ADC9C2}"/>
              </a:ext>
            </a:extLst>
          </p:cNvPr>
          <p:cNvSpPr txBox="1"/>
          <p:nvPr/>
        </p:nvSpPr>
        <p:spPr>
          <a:xfrm>
            <a:off x="206461" y="4769076"/>
            <a:ext cx="2521331" cy="1107996"/>
          </a:xfrm>
          <a:prstGeom prst="rect">
            <a:avLst/>
          </a:prstGeom>
          <a:noFill/>
        </p:spPr>
        <p:txBody>
          <a:bodyPr wrap="none" rtlCol="0">
            <a:spAutoFit/>
          </a:bodyPr>
          <a:lstStyle/>
          <a:p>
            <a:pPr marL="342900" indent="-342900">
              <a:buFont typeface="Arial" panose="020B0604020202020204" pitchFamily="34" charset="0"/>
              <a:buChar char="•"/>
            </a:pPr>
            <a:r>
              <a:rPr lang="en-US" sz="2200" dirty="0">
                <a:latin typeface="Garamond" panose="02020404030301010803" pitchFamily="18" charset="0"/>
              </a:rPr>
              <a:t>Fast training</a:t>
            </a:r>
          </a:p>
          <a:p>
            <a:pPr marL="342900" indent="-342900">
              <a:buFont typeface="Arial" panose="020B0604020202020204" pitchFamily="34" charset="0"/>
              <a:buChar char="•"/>
            </a:pPr>
            <a:r>
              <a:rPr lang="en-US" sz="2200" dirty="0">
                <a:latin typeface="Garamond" panose="02020404030301010803" pitchFamily="18" charset="0"/>
              </a:rPr>
              <a:t>Easy sampling</a:t>
            </a:r>
          </a:p>
          <a:p>
            <a:pPr marL="342900" indent="-342900">
              <a:buFont typeface="Arial" panose="020B0604020202020204" pitchFamily="34" charset="0"/>
              <a:buChar char="•"/>
            </a:pPr>
            <a:r>
              <a:rPr lang="en-US" sz="2200" dirty="0">
                <a:latin typeface="Garamond" panose="02020404030301010803" pitchFamily="18" charset="0"/>
              </a:rPr>
              <a:t>Low-data efficient</a:t>
            </a:r>
          </a:p>
        </p:txBody>
      </p:sp>
      <p:sp>
        <p:nvSpPr>
          <p:cNvPr id="3" name="TextBox 2">
            <a:extLst>
              <a:ext uri="{FF2B5EF4-FFF2-40B4-BE49-F238E27FC236}">
                <a16:creationId xmlns:a16="http://schemas.microsoft.com/office/drawing/2014/main" id="{6933401F-6C85-3F47-91EF-A9F23B884F13}"/>
              </a:ext>
            </a:extLst>
          </p:cNvPr>
          <p:cNvSpPr txBox="1"/>
          <p:nvPr/>
        </p:nvSpPr>
        <p:spPr>
          <a:xfrm>
            <a:off x="161654" y="4338189"/>
            <a:ext cx="2514535" cy="430887"/>
          </a:xfrm>
          <a:prstGeom prst="rect">
            <a:avLst/>
          </a:prstGeom>
          <a:noFill/>
        </p:spPr>
        <p:txBody>
          <a:bodyPr wrap="none" rtlCol="0">
            <a:spAutoFit/>
          </a:bodyPr>
          <a:lstStyle/>
          <a:p>
            <a:r>
              <a:rPr lang="en-US" sz="2200" b="1" dirty="0">
                <a:solidFill>
                  <a:schemeClr val="tx2">
                    <a:lumMod val="50000"/>
                    <a:lumOff val="50000"/>
                  </a:schemeClr>
                </a:solidFill>
                <a:latin typeface="Garamond" panose="02020404030301010803" pitchFamily="18" charset="0"/>
              </a:rPr>
              <a:t>Things to consider:</a:t>
            </a:r>
          </a:p>
        </p:txBody>
      </p:sp>
      <p:pic>
        <p:nvPicPr>
          <p:cNvPr id="12" name="Graphic 11" descr="Scientist female with solid fill">
            <a:extLst>
              <a:ext uri="{FF2B5EF4-FFF2-40B4-BE49-F238E27FC236}">
                <a16:creationId xmlns:a16="http://schemas.microsoft.com/office/drawing/2014/main" id="{9B6BB313-BE55-234B-BEAF-17F0A9BE21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03" y="908798"/>
            <a:ext cx="775739" cy="775739"/>
          </a:xfrm>
          <a:prstGeom prst="rect">
            <a:avLst/>
          </a:prstGeom>
        </p:spPr>
      </p:pic>
    </p:spTree>
    <p:extLst>
      <p:ext uri="{BB962C8B-B14F-4D97-AF65-F5344CB8AC3E}">
        <p14:creationId xmlns:p14="http://schemas.microsoft.com/office/powerpoint/2010/main" val="165628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76965-F732-3646-A253-3C3661EA66E4}"/>
              </a:ext>
            </a:extLst>
          </p:cNvPr>
          <p:cNvSpPr txBox="1"/>
          <p:nvPr/>
        </p:nvSpPr>
        <p:spPr>
          <a:xfrm>
            <a:off x="977635" y="646447"/>
            <a:ext cx="3060000"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CA" sz="2800" dirty="0">
                <a:latin typeface="Garamond" panose="02020404030301010803" pitchFamily="18" charset="0"/>
              </a:rPr>
              <a:t>Probabilistic models</a:t>
            </a:r>
            <a:endParaRPr lang="en-US" sz="2500" dirty="0">
              <a:latin typeface="Garamond" panose="02020404030301010803" pitchFamily="18" charset="0"/>
            </a:endParaRPr>
          </a:p>
        </p:txBody>
      </p:sp>
      <p:pic>
        <p:nvPicPr>
          <p:cNvPr id="1026" name="Picture 2">
            <a:extLst>
              <a:ext uri="{FF2B5EF4-FFF2-40B4-BE49-F238E27FC236}">
                <a16:creationId xmlns:a16="http://schemas.microsoft.com/office/drawing/2014/main" id="{0D29281E-2251-B145-A941-49106AB07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82" r="14955"/>
          <a:stretch/>
        </p:blipFill>
        <p:spPr bwMode="auto">
          <a:xfrm>
            <a:off x="1085819" y="1244881"/>
            <a:ext cx="2431360" cy="228454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Normal Distribution with solid fill">
            <a:extLst>
              <a:ext uri="{FF2B5EF4-FFF2-40B4-BE49-F238E27FC236}">
                <a16:creationId xmlns:a16="http://schemas.microsoft.com/office/drawing/2014/main" id="{57B6142C-461C-5548-94D9-3DDF8F97F45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3126253">
            <a:off x="1580240" y="1625338"/>
            <a:ext cx="385602" cy="369863"/>
          </a:xfrm>
          <a:prstGeom prst="rect">
            <a:avLst/>
          </a:prstGeom>
        </p:spPr>
      </p:pic>
      <p:pic>
        <p:nvPicPr>
          <p:cNvPr id="10" name="Graphic 9" descr="Normal Distribution with solid fill">
            <a:extLst>
              <a:ext uri="{FF2B5EF4-FFF2-40B4-BE49-F238E27FC236}">
                <a16:creationId xmlns:a16="http://schemas.microsoft.com/office/drawing/2014/main" id="{C94A0FEB-C429-2C44-AF09-E8D690F45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8304441">
            <a:off x="2538360" y="1628025"/>
            <a:ext cx="477859" cy="458355"/>
          </a:xfrm>
          <a:prstGeom prst="rect">
            <a:avLst/>
          </a:prstGeom>
        </p:spPr>
      </p:pic>
      <p:pic>
        <p:nvPicPr>
          <p:cNvPr id="11" name="Graphic 10" descr="Normal Distribution with solid fill">
            <a:extLst>
              <a:ext uri="{FF2B5EF4-FFF2-40B4-BE49-F238E27FC236}">
                <a16:creationId xmlns:a16="http://schemas.microsoft.com/office/drawing/2014/main" id="{12544541-8083-CC44-B783-9FCDDE87CB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388740">
            <a:off x="2529077" y="2728580"/>
            <a:ext cx="432210" cy="414569"/>
          </a:xfrm>
          <a:prstGeom prst="rect">
            <a:avLst/>
          </a:prstGeom>
        </p:spPr>
      </p:pic>
      <p:pic>
        <p:nvPicPr>
          <p:cNvPr id="13" name="Graphic 12" descr="Normal Distribution with solid fill">
            <a:extLst>
              <a:ext uri="{FF2B5EF4-FFF2-40B4-BE49-F238E27FC236}">
                <a16:creationId xmlns:a16="http://schemas.microsoft.com/office/drawing/2014/main" id="{B5B470B9-269D-9249-BFD8-6628ECAFE74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7753645">
            <a:off x="1579416" y="2766534"/>
            <a:ext cx="385602" cy="369863"/>
          </a:xfrm>
          <a:prstGeom prst="rect">
            <a:avLst/>
          </a:prstGeom>
        </p:spPr>
      </p:pic>
      <p:pic>
        <p:nvPicPr>
          <p:cNvPr id="14" name="Graphic 13" descr="Normal Distribution with solid fill">
            <a:extLst>
              <a:ext uri="{FF2B5EF4-FFF2-40B4-BE49-F238E27FC236}">
                <a16:creationId xmlns:a16="http://schemas.microsoft.com/office/drawing/2014/main" id="{1EFB2ACC-042F-BC4D-BEC7-B85ADCAECCD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5400000">
            <a:off x="2561183" y="2172843"/>
            <a:ext cx="432210" cy="414569"/>
          </a:xfrm>
          <a:prstGeom prst="rect">
            <a:avLst/>
          </a:prstGeom>
        </p:spPr>
      </p:pic>
      <p:pic>
        <p:nvPicPr>
          <p:cNvPr id="15" name="Graphic 14" descr="Normal Distribution with solid fill">
            <a:extLst>
              <a:ext uri="{FF2B5EF4-FFF2-40B4-BE49-F238E27FC236}">
                <a16:creationId xmlns:a16="http://schemas.microsoft.com/office/drawing/2014/main" id="{97EB6F6D-0971-3E41-9737-5D2CEF198D5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815185">
            <a:off x="1556111" y="2115643"/>
            <a:ext cx="432210" cy="41456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83A1A0-27FE-1E43-9AEC-8FECFBCD8A5D}"/>
                  </a:ext>
                </a:extLst>
              </p:cNvPr>
              <p:cNvSpPr txBox="1"/>
              <p:nvPr/>
            </p:nvSpPr>
            <p:spPr>
              <a:xfrm>
                <a:off x="330358" y="3473465"/>
                <a:ext cx="3592650" cy="1227516"/>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Garamond" panose="02020404030301010803" pitchFamily="18" charset="0"/>
                  </a:rPr>
                  <a:t>Parameters:</a:t>
                </a:r>
                <a:r>
                  <a:rPr lang="en-US" sz="2200" dirty="0">
                    <a:latin typeface="Garamond" panose="02020404030301010803" pitchFamily="18" charset="0"/>
                    <a:sym typeface="Wingdings" pitchFamily="2" charset="2"/>
                  </a:rPr>
                  <a:t> </a:t>
                </a:r>
              </a:p>
              <a:p>
                <a:pPr lvl="1"/>
                <a:r>
                  <a:rPr lang="en-US" sz="2200" dirty="0">
                    <a:latin typeface="Garamond" panose="02020404030301010803" pitchFamily="18" charset="0"/>
                  </a:rPr>
                  <a:t>probabilistically distributed</a:t>
                </a:r>
              </a:p>
              <a:p>
                <a:pPr marL="285750" indent="-285750">
                  <a:lnSpc>
                    <a:spcPct val="150000"/>
                  </a:lnSpc>
                  <a:buFont typeface="Arial" panose="020B0604020202020204" pitchFamily="34" charset="0"/>
                  <a:buChar char="•"/>
                </a:pPr>
                <a14:m>
                  <m:oMath xmlns:m="http://schemas.openxmlformats.org/officeDocument/2006/math">
                    <m:r>
                      <a:rPr lang="en-CA" sz="2200" b="0" i="1" smtClean="0">
                        <a:latin typeface="Cambria Math" panose="02040503050406030204" pitchFamily="18" charset="0"/>
                      </a:rPr>
                      <m:t>𝑦</m:t>
                    </m:r>
                  </m:oMath>
                </a14:m>
                <a:r>
                  <a:rPr lang="en-US" sz="2200" dirty="0">
                    <a:latin typeface="Garamond" panose="02020404030301010803" pitchFamily="18" charset="0"/>
                  </a:rPr>
                  <a:t> is not deterministic</a:t>
                </a:r>
              </a:p>
            </p:txBody>
          </p:sp>
        </mc:Choice>
        <mc:Fallback xmlns="">
          <p:sp>
            <p:nvSpPr>
              <p:cNvPr id="8" name="TextBox 7">
                <a:extLst>
                  <a:ext uri="{FF2B5EF4-FFF2-40B4-BE49-F238E27FC236}">
                    <a16:creationId xmlns:a16="http://schemas.microsoft.com/office/drawing/2014/main" id="{CE83A1A0-27FE-1E43-9AEC-8FECFBCD8A5D}"/>
                  </a:ext>
                </a:extLst>
              </p:cNvPr>
              <p:cNvSpPr txBox="1">
                <a:spLocks noRot="1" noChangeAspect="1" noMove="1" noResize="1" noEditPoints="1" noAdjustHandles="1" noChangeArrowheads="1" noChangeShapeType="1" noTextEdit="1"/>
              </p:cNvSpPr>
              <p:nvPr/>
            </p:nvSpPr>
            <p:spPr>
              <a:xfrm>
                <a:off x="330358" y="3473465"/>
                <a:ext cx="3592650" cy="1227516"/>
              </a:xfrm>
              <a:prstGeom prst="rect">
                <a:avLst/>
              </a:prstGeom>
              <a:blipFill>
                <a:blip r:embed="rId6"/>
                <a:stretch>
                  <a:fillRect l="-1754" t="-3061" r="-702" b="-9184"/>
                </a:stretch>
              </a:blipFill>
            </p:spPr>
            <p:txBody>
              <a:bodyPr/>
              <a:lstStyle/>
              <a:p>
                <a:r>
                  <a:rPr lang="en-US">
                    <a:noFill/>
                  </a:rPr>
                  <a:t> </a:t>
                </a:r>
              </a:p>
            </p:txBody>
          </p:sp>
        </mc:Fallback>
      </mc:AlternateContent>
      <p:pic>
        <p:nvPicPr>
          <p:cNvPr id="17" name="Graphic 16" descr="Normal Distribution with solid fill">
            <a:extLst>
              <a:ext uri="{FF2B5EF4-FFF2-40B4-BE49-F238E27FC236}">
                <a16:creationId xmlns:a16="http://schemas.microsoft.com/office/drawing/2014/main" id="{6D5DD07F-0F5B-6B4F-BB7A-980487419CD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a:off x="3503094" y="1857202"/>
            <a:ext cx="477859" cy="45835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C134EC-AACD-9547-AFD0-726A76C09054}"/>
                  </a:ext>
                </a:extLst>
              </p:cNvPr>
              <p:cNvSpPr txBox="1"/>
              <p:nvPr/>
            </p:nvSpPr>
            <p:spPr>
              <a:xfrm>
                <a:off x="3497754" y="2164022"/>
                <a:ext cx="47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latin typeface="Garamond" panose="02020404030301010803" pitchFamily="18" charset="0"/>
                </a:endParaRPr>
              </a:p>
            </p:txBody>
          </p:sp>
        </mc:Choice>
        <mc:Fallback xmlns="">
          <p:sp>
            <p:nvSpPr>
              <p:cNvPr id="19" name="TextBox 18">
                <a:extLst>
                  <a:ext uri="{FF2B5EF4-FFF2-40B4-BE49-F238E27FC236}">
                    <a16:creationId xmlns:a16="http://schemas.microsoft.com/office/drawing/2014/main" id="{30C134EC-AACD-9547-AFD0-726A76C09054}"/>
                  </a:ext>
                </a:extLst>
              </p:cNvPr>
              <p:cNvSpPr txBox="1">
                <a:spLocks noRot="1" noChangeAspect="1" noMove="1" noResize="1" noEditPoints="1" noAdjustHandles="1" noChangeArrowheads="1" noChangeShapeType="1" noTextEdit="1"/>
              </p:cNvSpPr>
              <p:nvPr/>
            </p:nvSpPr>
            <p:spPr>
              <a:xfrm>
                <a:off x="3497754" y="2164022"/>
                <a:ext cx="477859"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EF381C5-7EF3-4C4F-8BFD-30A990CC2254}"/>
                  </a:ext>
                </a:extLst>
              </p:cNvPr>
              <p:cNvSpPr txBox="1"/>
              <p:nvPr/>
            </p:nvSpPr>
            <p:spPr>
              <a:xfrm>
                <a:off x="479351" y="4864970"/>
                <a:ext cx="38294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500" b="0" i="1" smtClean="0">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ea typeface="Cambria Math" panose="02040503050406030204" pitchFamily="18" charset="0"/>
                            </a:rPr>
                            <m:t>𝜃</m:t>
                          </m:r>
                        </m:e>
                        <m:e>
                          <m:r>
                            <a:rPr lang="en-CA" sz="2500" b="0" i="1" smtClean="0">
                              <a:latin typeface="Cambria Math" panose="02040503050406030204" pitchFamily="18" charset="0"/>
                              <a:ea typeface="Cambria Math" panose="02040503050406030204" pitchFamily="18" charset="0"/>
                            </a:rPr>
                            <m:t>𝑋</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𝑦</m:t>
                          </m:r>
                        </m:e>
                      </m:d>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𝑦</m:t>
                          </m:r>
                        </m:e>
                        <m:e>
                          <m:r>
                            <a:rPr lang="en-CA" sz="2500" b="0" i="1" smtClean="0">
                              <a:latin typeface="Cambria Math" panose="02040503050406030204" pitchFamily="18" charset="0"/>
                              <a:ea typeface="Cambria Math" panose="02040503050406030204" pitchFamily="18" charset="0"/>
                            </a:rPr>
                            <m:t>𝜃</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𝑋</m:t>
                          </m:r>
                        </m:e>
                      </m:d>
                      <m:r>
                        <a:rPr lang="en-CA" sz="2500" b="0" i="1" smtClean="0">
                          <a:latin typeface="Cambria Math" panose="02040503050406030204" pitchFamily="18" charset="0"/>
                          <a:ea typeface="Cambria Math" panose="02040503050406030204" pitchFamily="18" charset="0"/>
                        </a:rPr>
                        <m:t>𝑝</m:t>
                      </m:r>
                      <m:r>
                        <a:rPr lang="en-CA" sz="2500" b="0" i="1" smtClean="0">
                          <a:latin typeface="Cambria Math" panose="02040503050406030204" pitchFamily="18" charset="0"/>
                          <a:ea typeface="Cambria Math" panose="02040503050406030204" pitchFamily="18" charset="0"/>
                        </a:rPr>
                        <m:t>(</m:t>
                      </m:r>
                      <m:r>
                        <a:rPr lang="en-CA" sz="2500" i="1" smtClean="0">
                          <a:latin typeface="Cambria Math" panose="02040503050406030204" pitchFamily="18" charset="0"/>
                          <a:ea typeface="Cambria Math" panose="02040503050406030204" pitchFamily="18" charset="0"/>
                        </a:rPr>
                        <m:t>𝜃</m:t>
                      </m:r>
                      <m:r>
                        <a:rPr lang="en-CA" sz="2500" b="0" i="0" smtClean="0">
                          <a:latin typeface="Cambria Math" panose="02040503050406030204" pitchFamily="18" charset="0"/>
                          <a:ea typeface="Cambria Math" panose="02040503050406030204" pitchFamily="18" charset="0"/>
                        </a:rPr>
                        <m:t>)</m:t>
                      </m:r>
                    </m:oMath>
                  </m:oMathPara>
                </a14:m>
                <a:endParaRPr lang="en-US" sz="2500" dirty="0">
                  <a:latin typeface="Garamond" panose="02020404030301010803" pitchFamily="18" charset="0"/>
                </a:endParaRPr>
              </a:p>
            </p:txBody>
          </p:sp>
        </mc:Choice>
        <mc:Fallback xmlns="">
          <p:sp>
            <p:nvSpPr>
              <p:cNvPr id="18" name="TextBox 17">
                <a:extLst>
                  <a:ext uri="{FF2B5EF4-FFF2-40B4-BE49-F238E27FC236}">
                    <a16:creationId xmlns:a16="http://schemas.microsoft.com/office/drawing/2014/main" id="{0EF381C5-7EF3-4C4F-8BFD-30A990CC2254}"/>
                  </a:ext>
                </a:extLst>
              </p:cNvPr>
              <p:cNvSpPr txBox="1">
                <a:spLocks noRot="1" noChangeAspect="1" noMove="1" noResize="1" noEditPoints="1" noAdjustHandles="1" noChangeArrowheads="1" noChangeShapeType="1" noTextEdit="1"/>
              </p:cNvSpPr>
              <p:nvPr/>
            </p:nvSpPr>
            <p:spPr>
              <a:xfrm>
                <a:off x="479351" y="4864970"/>
                <a:ext cx="3829446" cy="477054"/>
              </a:xfrm>
              <a:prstGeom prst="rect">
                <a:avLst/>
              </a:prstGeom>
              <a:blipFill>
                <a:blip r:embed="rId8"/>
                <a:stretch>
                  <a:fillRect b="-18421"/>
                </a:stretch>
              </a:blipFill>
            </p:spPr>
            <p:txBody>
              <a:bodyPr/>
              <a:lstStyle/>
              <a:p>
                <a:r>
                  <a:rPr lang="en-US">
                    <a:noFill/>
                  </a:rPr>
                  <a:t> </a:t>
                </a:r>
              </a:p>
            </p:txBody>
          </p:sp>
        </mc:Fallback>
      </mc:AlternateContent>
      <p:pic>
        <p:nvPicPr>
          <p:cNvPr id="22" name="Graphic 21" descr="Normal Distribution with solid fill">
            <a:extLst>
              <a:ext uri="{FF2B5EF4-FFF2-40B4-BE49-F238E27FC236}">
                <a16:creationId xmlns:a16="http://schemas.microsoft.com/office/drawing/2014/main" id="{7E0DCECC-2FC5-A847-9AF9-A55F2791B21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722" t="13889" r="22222" b="20834"/>
          <a:stretch/>
        </p:blipFill>
        <p:spPr>
          <a:xfrm>
            <a:off x="3539598" y="5279329"/>
            <a:ext cx="477859" cy="458355"/>
          </a:xfrm>
          <a:prstGeom prst="rect">
            <a:avLst/>
          </a:prstGeom>
        </p:spPr>
      </p:pic>
      <p:pic>
        <p:nvPicPr>
          <p:cNvPr id="23" name="Graphic 22" descr="Normal Distribution with solid fill">
            <a:extLst>
              <a:ext uri="{FF2B5EF4-FFF2-40B4-BE49-F238E27FC236}">
                <a16:creationId xmlns:a16="http://schemas.microsoft.com/office/drawing/2014/main" id="{16FAF98A-CBC0-A743-8EAB-647C22E0F98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722" t="13889" r="22222" b="20834"/>
          <a:stretch/>
        </p:blipFill>
        <p:spPr>
          <a:xfrm>
            <a:off x="977635" y="5279329"/>
            <a:ext cx="477859" cy="458355"/>
          </a:xfrm>
          <a:prstGeom prst="rect">
            <a:avLst/>
          </a:prstGeom>
        </p:spPr>
      </p:pic>
      <p:pic>
        <p:nvPicPr>
          <p:cNvPr id="26" name="Picture 25">
            <a:extLst>
              <a:ext uri="{FF2B5EF4-FFF2-40B4-BE49-F238E27FC236}">
                <a16:creationId xmlns:a16="http://schemas.microsoft.com/office/drawing/2014/main" id="{6A2E9B8A-2CCA-4148-B998-F3E2823B4B91}"/>
              </a:ext>
            </a:extLst>
          </p:cNvPr>
          <p:cNvPicPr>
            <a:picLocks noChangeAspect="1"/>
          </p:cNvPicPr>
          <p:nvPr/>
        </p:nvPicPr>
        <p:blipFill>
          <a:blip r:embed="rId13"/>
          <a:stretch>
            <a:fillRect/>
          </a:stretch>
        </p:blipFill>
        <p:spPr>
          <a:xfrm>
            <a:off x="5817714" y="1038608"/>
            <a:ext cx="6354000" cy="4765501"/>
          </a:xfrm>
          <a:prstGeom prst="rect">
            <a:avLst/>
          </a:prstGeom>
        </p:spPr>
      </p:pic>
      <p:sp>
        <p:nvSpPr>
          <p:cNvPr id="27" name="TextBox 26">
            <a:extLst>
              <a:ext uri="{FF2B5EF4-FFF2-40B4-BE49-F238E27FC236}">
                <a16:creationId xmlns:a16="http://schemas.microsoft.com/office/drawing/2014/main" id="{D0EC1CEA-1AC6-854F-9B32-BA3D9FD95E01}"/>
              </a:ext>
            </a:extLst>
          </p:cNvPr>
          <p:cNvSpPr txBox="1"/>
          <p:nvPr/>
        </p:nvSpPr>
        <p:spPr>
          <a:xfrm>
            <a:off x="7866889" y="971515"/>
            <a:ext cx="1675459" cy="430887"/>
          </a:xfrm>
          <a:prstGeom prst="rect">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Prior samples</a:t>
            </a:r>
          </a:p>
        </p:txBody>
      </p:sp>
      <p:pic>
        <p:nvPicPr>
          <p:cNvPr id="29" name="Picture 28">
            <a:extLst>
              <a:ext uri="{FF2B5EF4-FFF2-40B4-BE49-F238E27FC236}">
                <a16:creationId xmlns:a16="http://schemas.microsoft.com/office/drawing/2014/main" id="{8DC1DB68-539F-4C48-A3EB-0826FFC56A88}"/>
              </a:ext>
            </a:extLst>
          </p:cNvPr>
          <p:cNvPicPr>
            <a:picLocks noChangeAspect="1"/>
          </p:cNvPicPr>
          <p:nvPr/>
        </p:nvPicPr>
        <p:blipFill>
          <a:blip r:embed="rId14"/>
          <a:stretch>
            <a:fillRect/>
          </a:stretch>
        </p:blipFill>
        <p:spPr>
          <a:xfrm>
            <a:off x="5718134" y="1342042"/>
            <a:ext cx="6354000" cy="4765500"/>
          </a:xfrm>
          <a:prstGeom prst="rect">
            <a:avLst/>
          </a:prstGeom>
        </p:spPr>
      </p:pic>
      <p:sp>
        <p:nvSpPr>
          <p:cNvPr id="31" name="TextBox 30">
            <a:extLst>
              <a:ext uri="{FF2B5EF4-FFF2-40B4-BE49-F238E27FC236}">
                <a16:creationId xmlns:a16="http://schemas.microsoft.com/office/drawing/2014/main" id="{78335FB7-A355-FC41-9DF3-024DF05518DE}"/>
              </a:ext>
            </a:extLst>
          </p:cNvPr>
          <p:cNvSpPr txBox="1"/>
          <p:nvPr/>
        </p:nvSpPr>
        <p:spPr>
          <a:xfrm>
            <a:off x="7649458" y="971515"/>
            <a:ext cx="2110321" cy="430887"/>
          </a:xfrm>
          <a:prstGeom prst="rect">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Posterior samples</a:t>
            </a:r>
          </a:p>
        </p:txBody>
      </p:sp>
      <p:sp>
        <p:nvSpPr>
          <p:cNvPr id="2" name="Slide Number Placeholder 1">
            <a:extLst>
              <a:ext uri="{FF2B5EF4-FFF2-40B4-BE49-F238E27FC236}">
                <a16:creationId xmlns:a16="http://schemas.microsoft.com/office/drawing/2014/main" id="{8A1B75DF-52FB-5545-BBDC-EC08672E5221}"/>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6</a:t>
            </a:fld>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9F6766-C314-A44D-B453-2F5A622FB9DB}"/>
                  </a:ext>
                </a:extLst>
              </p:cNvPr>
              <p:cNvSpPr txBox="1"/>
              <p:nvPr/>
            </p:nvSpPr>
            <p:spPr>
              <a:xfrm>
                <a:off x="903829" y="1644623"/>
                <a:ext cx="3949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0</m:t>
                          </m:r>
                        </m:sub>
                      </m:sSub>
                    </m:oMath>
                  </m:oMathPara>
                </a14:m>
                <a:endParaRPr lang="en-US" sz="2500" dirty="0">
                  <a:latin typeface="Garamond" panose="02020404030301010803" pitchFamily="18" charset="0"/>
                </a:endParaRPr>
              </a:p>
            </p:txBody>
          </p:sp>
        </mc:Choice>
        <mc:Fallback xmlns="">
          <p:sp>
            <p:nvSpPr>
              <p:cNvPr id="30" name="TextBox 29">
                <a:extLst>
                  <a:ext uri="{FF2B5EF4-FFF2-40B4-BE49-F238E27FC236}">
                    <a16:creationId xmlns:a16="http://schemas.microsoft.com/office/drawing/2014/main" id="{A09F6766-C314-A44D-B453-2F5A622FB9DB}"/>
                  </a:ext>
                </a:extLst>
              </p:cNvPr>
              <p:cNvSpPr txBox="1">
                <a:spLocks noRot="1" noChangeAspect="1" noMove="1" noResize="1" noEditPoints="1" noAdjustHandles="1" noChangeArrowheads="1" noChangeShapeType="1" noTextEdit="1"/>
              </p:cNvSpPr>
              <p:nvPr/>
            </p:nvSpPr>
            <p:spPr>
              <a:xfrm>
                <a:off x="903829" y="1644623"/>
                <a:ext cx="394916" cy="384721"/>
              </a:xfrm>
              <a:prstGeom prst="rect">
                <a:avLst/>
              </a:prstGeom>
              <a:blipFill>
                <a:blip r:embed="rId15"/>
                <a:stretch>
                  <a:fillRect l="-9375" r="-6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2B0CB70-431F-5444-83E2-192EADCF915A}"/>
                  </a:ext>
                </a:extLst>
              </p:cNvPr>
              <p:cNvSpPr txBox="1"/>
              <p:nvPr/>
            </p:nvSpPr>
            <p:spPr>
              <a:xfrm>
                <a:off x="889366" y="2194793"/>
                <a:ext cx="387478"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1</m:t>
                          </m:r>
                        </m:sub>
                      </m:sSub>
                    </m:oMath>
                  </m:oMathPara>
                </a14:m>
                <a:endParaRPr lang="en-US" sz="2500" dirty="0">
                  <a:latin typeface="Garamond" panose="02020404030301010803" pitchFamily="18" charset="0"/>
                </a:endParaRPr>
              </a:p>
            </p:txBody>
          </p:sp>
        </mc:Choice>
        <mc:Fallback xmlns="">
          <p:sp>
            <p:nvSpPr>
              <p:cNvPr id="38" name="TextBox 37">
                <a:extLst>
                  <a:ext uri="{FF2B5EF4-FFF2-40B4-BE49-F238E27FC236}">
                    <a16:creationId xmlns:a16="http://schemas.microsoft.com/office/drawing/2014/main" id="{72B0CB70-431F-5444-83E2-192EADCF915A}"/>
                  </a:ext>
                </a:extLst>
              </p:cNvPr>
              <p:cNvSpPr txBox="1">
                <a:spLocks noRot="1" noChangeAspect="1" noMove="1" noResize="1" noEditPoints="1" noAdjustHandles="1" noChangeArrowheads="1" noChangeShapeType="1" noTextEdit="1"/>
              </p:cNvSpPr>
              <p:nvPr/>
            </p:nvSpPr>
            <p:spPr>
              <a:xfrm>
                <a:off x="889366" y="2194793"/>
                <a:ext cx="387478" cy="384721"/>
              </a:xfrm>
              <a:prstGeom prst="rect">
                <a:avLst/>
              </a:prstGeom>
              <a:blipFill>
                <a:blip r:embed="rId16"/>
                <a:stretch>
                  <a:fillRect l="-9677" r="-6452" b="-1250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E375387-3B7E-DF44-930A-50E884723FA4}"/>
              </a:ext>
            </a:extLst>
          </p:cNvPr>
          <p:cNvSpPr txBox="1"/>
          <p:nvPr/>
        </p:nvSpPr>
        <p:spPr>
          <a:xfrm>
            <a:off x="392567" y="6420185"/>
            <a:ext cx="4354872" cy="276999"/>
          </a:xfrm>
          <a:prstGeom prst="rect">
            <a:avLst/>
          </a:prstGeom>
          <a:noFill/>
        </p:spPr>
        <p:txBody>
          <a:bodyPr wrap="square">
            <a:spAutoFit/>
          </a:bodyPr>
          <a:lstStyle/>
          <a:p>
            <a:r>
              <a:rPr lang="en-CA" sz="1200" dirty="0">
                <a:latin typeface="Garamond" panose="02020404030301010803" pitchFamily="18" charset="0"/>
              </a:rPr>
              <a:t>R. M. Neal, </a:t>
            </a:r>
            <a:r>
              <a:rPr lang="en-CA" sz="1200" b="1" dirty="0">
                <a:latin typeface="Garamond" panose="02020404030301010803" pitchFamily="18" charset="0"/>
              </a:rPr>
              <a:t>Bayesian Learning for Neural Networks </a:t>
            </a:r>
            <a:r>
              <a:rPr lang="en-CA" sz="1200" dirty="0">
                <a:latin typeface="Garamond" panose="02020404030301010803" pitchFamily="18" charset="0"/>
              </a:rPr>
              <a:t>(2012) </a:t>
            </a:r>
            <a:endParaRPr lang="en-US" sz="1200" dirty="0">
              <a:latin typeface="Garamond" panose="02020404030301010803" pitchFamily="18" charset="0"/>
            </a:endParaRPr>
          </a:p>
        </p:txBody>
      </p:sp>
    </p:spTree>
    <p:extLst>
      <p:ext uri="{BB962C8B-B14F-4D97-AF65-F5344CB8AC3E}">
        <p14:creationId xmlns:p14="http://schemas.microsoft.com/office/powerpoint/2010/main" val="3640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3" presetClass="exit" presetSubtype="10" fill="hold" nodeType="withEffect">
                                  <p:stCondLst>
                                    <p:cond delay="0"/>
                                  </p:stCondLst>
                                  <p:childTnLst>
                                    <p:animEffect transition="out" filter="blinds(horizontal)">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76965-F732-3646-A253-3C3661EA66E4}"/>
              </a:ext>
            </a:extLst>
          </p:cNvPr>
          <p:cNvSpPr txBox="1"/>
          <p:nvPr/>
        </p:nvSpPr>
        <p:spPr>
          <a:xfrm>
            <a:off x="461045" y="629300"/>
            <a:ext cx="2904898" cy="477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Gaussian Processes</a:t>
            </a:r>
          </a:p>
        </p:txBody>
      </p:sp>
      <p:pic>
        <p:nvPicPr>
          <p:cNvPr id="1026" name="Picture 2">
            <a:extLst>
              <a:ext uri="{FF2B5EF4-FFF2-40B4-BE49-F238E27FC236}">
                <a16:creationId xmlns:a16="http://schemas.microsoft.com/office/drawing/2014/main" id="{0D29281E-2251-B145-A941-49106AB07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6" r="14955"/>
          <a:stretch/>
        </p:blipFill>
        <p:spPr bwMode="auto">
          <a:xfrm>
            <a:off x="903569" y="1244881"/>
            <a:ext cx="2372980" cy="228454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Normal Distribution with solid fill">
            <a:extLst>
              <a:ext uri="{FF2B5EF4-FFF2-40B4-BE49-F238E27FC236}">
                <a16:creationId xmlns:a16="http://schemas.microsoft.com/office/drawing/2014/main" id="{57B6142C-461C-5548-94D9-3DDF8F97F45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3126253">
            <a:off x="1339610" y="1625338"/>
            <a:ext cx="385602" cy="369863"/>
          </a:xfrm>
          <a:prstGeom prst="rect">
            <a:avLst/>
          </a:prstGeom>
        </p:spPr>
      </p:pic>
      <p:pic>
        <p:nvPicPr>
          <p:cNvPr id="10" name="Graphic 9" descr="Normal Distribution with solid fill">
            <a:extLst>
              <a:ext uri="{FF2B5EF4-FFF2-40B4-BE49-F238E27FC236}">
                <a16:creationId xmlns:a16="http://schemas.microsoft.com/office/drawing/2014/main" id="{C94A0FEB-C429-2C44-AF09-E8D690F45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8304441">
            <a:off x="2297730" y="1628025"/>
            <a:ext cx="477859" cy="458355"/>
          </a:xfrm>
          <a:prstGeom prst="rect">
            <a:avLst/>
          </a:prstGeom>
        </p:spPr>
      </p:pic>
      <p:pic>
        <p:nvPicPr>
          <p:cNvPr id="11" name="Graphic 10" descr="Normal Distribution with solid fill">
            <a:extLst>
              <a:ext uri="{FF2B5EF4-FFF2-40B4-BE49-F238E27FC236}">
                <a16:creationId xmlns:a16="http://schemas.microsoft.com/office/drawing/2014/main" id="{12544541-8083-CC44-B783-9FCDDE87CB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388740">
            <a:off x="2288447" y="2728580"/>
            <a:ext cx="432210" cy="414569"/>
          </a:xfrm>
          <a:prstGeom prst="rect">
            <a:avLst/>
          </a:prstGeom>
        </p:spPr>
      </p:pic>
      <p:pic>
        <p:nvPicPr>
          <p:cNvPr id="13" name="Graphic 12" descr="Normal Distribution with solid fill">
            <a:extLst>
              <a:ext uri="{FF2B5EF4-FFF2-40B4-BE49-F238E27FC236}">
                <a16:creationId xmlns:a16="http://schemas.microsoft.com/office/drawing/2014/main" id="{B5B470B9-269D-9249-BFD8-6628ECAFE74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7753645">
            <a:off x="1338786" y="2766534"/>
            <a:ext cx="385602" cy="369863"/>
          </a:xfrm>
          <a:prstGeom prst="rect">
            <a:avLst/>
          </a:prstGeom>
        </p:spPr>
      </p:pic>
      <p:pic>
        <p:nvPicPr>
          <p:cNvPr id="14" name="Graphic 13" descr="Normal Distribution with solid fill">
            <a:extLst>
              <a:ext uri="{FF2B5EF4-FFF2-40B4-BE49-F238E27FC236}">
                <a16:creationId xmlns:a16="http://schemas.microsoft.com/office/drawing/2014/main" id="{1EFB2ACC-042F-BC4D-BEC7-B85ADCAECCD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5400000">
            <a:off x="2320553" y="2172843"/>
            <a:ext cx="432210" cy="414569"/>
          </a:xfrm>
          <a:prstGeom prst="rect">
            <a:avLst/>
          </a:prstGeom>
        </p:spPr>
      </p:pic>
      <p:pic>
        <p:nvPicPr>
          <p:cNvPr id="15" name="Graphic 14" descr="Normal Distribution with solid fill">
            <a:extLst>
              <a:ext uri="{FF2B5EF4-FFF2-40B4-BE49-F238E27FC236}">
                <a16:creationId xmlns:a16="http://schemas.microsoft.com/office/drawing/2014/main" id="{97EB6F6D-0971-3E41-9737-5D2CEF198D5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rot="2815185">
            <a:off x="1315481" y="2115643"/>
            <a:ext cx="432210" cy="414569"/>
          </a:xfrm>
          <a:prstGeom prst="rect">
            <a:avLst/>
          </a:prstGeom>
        </p:spPr>
      </p:pic>
      <p:pic>
        <p:nvPicPr>
          <p:cNvPr id="17" name="Graphic 16" descr="Normal Distribution with solid fill">
            <a:extLst>
              <a:ext uri="{FF2B5EF4-FFF2-40B4-BE49-F238E27FC236}">
                <a16:creationId xmlns:a16="http://schemas.microsoft.com/office/drawing/2014/main" id="{6D5DD07F-0F5B-6B4F-BB7A-980487419CD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722" t="13889" r="22222" b="20834"/>
          <a:stretch/>
        </p:blipFill>
        <p:spPr>
          <a:xfrm>
            <a:off x="3262464" y="1857202"/>
            <a:ext cx="477859" cy="45835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C134EC-AACD-9547-AFD0-726A76C09054}"/>
                  </a:ext>
                </a:extLst>
              </p:cNvPr>
              <p:cNvSpPr txBox="1"/>
              <p:nvPr/>
            </p:nvSpPr>
            <p:spPr>
              <a:xfrm>
                <a:off x="3257124" y="2164022"/>
                <a:ext cx="4778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latin typeface="Garamond" panose="02020404030301010803" pitchFamily="18" charset="0"/>
                </a:endParaRPr>
              </a:p>
            </p:txBody>
          </p:sp>
        </mc:Choice>
        <mc:Fallback xmlns="">
          <p:sp>
            <p:nvSpPr>
              <p:cNvPr id="19" name="TextBox 18">
                <a:extLst>
                  <a:ext uri="{FF2B5EF4-FFF2-40B4-BE49-F238E27FC236}">
                    <a16:creationId xmlns:a16="http://schemas.microsoft.com/office/drawing/2014/main" id="{30C134EC-AACD-9547-AFD0-726A76C09054}"/>
                  </a:ext>
                </a:extLst>
              </p:cNvPr>
              <p:cNvSpPr txBox="1">
                <a:spLocks noRot="1" noChangeAspect="1" noMove="1" noResize="1" noEditPoints="1" noAdjustHandles="1" noChangeArrowheads="1" noChangeShapeType="1" noTextEdit="1"/>
              </p:cNvSpPr>
              <p:nvPr/>
            </p:nvSpPr>
            <p:spPr>
              <a:xfrm>
                <a:off x="3257124" y="2164022"/>
                <a:ext cx="477859"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EF381C5-7EF3-4C4F-8BFD-30A990CC2254}"/>
                  </a:ext>
                </a:extLst>
              </p:cNvPr>
              <p:cNvSpPr txBox="1"/>
              <p:nvPr/>
            </p:nvSpPr>
            <p:spPr>
              <a:xfrm>
                <a:off x="234647" y="4386475"/>
                <a:ext cx="3710824" cy="477054"/>
              </a:xfrm>
              <a:prstGeom prst="rect">
                <a:avLst/>
              </a:prstGeom>
              <a:noFill/>
            </p:spPr>
            <p:txBody>
              <a:bodyPr wrap="none" rtlCol="0">
                <a:spAutoFit/>
              </a:bodyPr>
              <a:lstStyle/>
              <a:p>
                <a14:m>
                  <m:oMath xmlns:m="http://schemas.openxmlformats.org/officeDocument/2006/math">
                    <m:r>
                      <a:rPr lang="en-CA" sz="2500" b="0" i="1" smtClean="0">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ea typeface="Cambria Math" panose="02040503050406030204" pitchFamily="18" charset="0"/>
                          </a:rPr>
                          <m:t>𝜃</m:t>
                        </m:r>
                      </m:e>
                      <m:e>
                        <m:r>
                          <a:rPr lang="en-CA" sz="2500" b="0" i="1" smtClean="0">
                            <a:latin typeface="Cambria Math" panose="02040503050406030204" pitchFamily="18" charset="0"/>
                            <a:ea typeface="Cambria Math" panose="02040503050406030204" pitchFamily="18" charset="0"/>
                          </a:rPr>
                          <m:t>𝑋</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𝑦</m:t>
                        </m:r>
                      </m:e>
                    </m:d>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rPr>
                      <m:t>𝑝</m:t>
                    </m:r>
                    <m:d>
                      <m:dPr>
                        <m:ctrlPr>
                          <a:rPr lang="en-CA" sz="2500" b="0" i="1" smtClean="0">
                            <a:latin typeface="Cambria Math" panose="02040503050406030204" pitchFamily="18" charset="0"/>
                          </a:rPr>
                        </m:ctrlPr>
                      </m:dPr>
                      <m:e>
                        <m:r>
                          <a:rPr lang="en-CA" sz="2500" b="0" i="1" smtClean="0">
                            <a:latin typeface="Cambria Math" panose="02040503050406030204" pitchFamily="18" charset="0"/>
                          </a:rPr>
                          <m:t>𝑦</m:t>
                        </m:r>
                      </m:e>
                      <m:e>
                        <m:r>
                          <a:rPr lang="en-CA" sz="2500" b="0" i="1" smtClean="0">
                            <a:latin typeface="Cambria Math" panose="02040503050406030204" pitchFamily="18" charset="0"/>
                            <a:ea typeface="Cambria Math" panose="02040503050406030204" pitchFamily="18" charset="0"/>
                          </a:rPr>
                          <m:t>𝜃</m:t>
                        </m:r>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𝑋</m:t>
                        </m:r>
                      </m:e>
                    </m:d>
                    <m:r>
                      <a:rPr lang="en-CA" sz="2500" b="0" i="1" smtClean="0">
                        <a:latin typeface="Cambria Math" panose="02040503050406030204" pitchFamily="18" charset="0"/>
                        <a:ea typeface="Cambria Math" panose="02040503050406030204" pitchFamily="18" charset="0"/>
                      </a:rPr>
                      <m:t>𝑝</m:t>
                    </m:r>
                    <m:r>
                      <a:rPr lang="en-CA" sz="2500" b="0" i="1" smtClean="0">
                        <a:latin typeface="Cambria Math" panose="02040503050406030204" pitchFamily="18" charset="0"/>
                        <a:ea typeface="Cambria Math" panose="02040503050406030204" pitchFamily="18" charset="0"/>
                      </a:rPr>
                      <m:t>(</m:t>
                    </m:r>
                    <m:r>
                      <a:rPr lang="en-CA" sz="2500" i="1">
                        <a:latin typeface="Cambria Math" panose="02040503050406030204" pitchFamily="18" charset="0"/>
                        <a:ea typeface="Cambria Math" panose="02040503050406030204" pitchFamily="18" charset="0"/>
                      </a:rPr>
                      <m:t>𝜃</m:t>
                    </m:r>
                  </m:oMath>
                </a14:m>
                <a:r>
                  <a:rPr lang="en-US" sz="2500" dirty="0">
                    <a:latin typeface="Garamond" panose="02020404030301010803" pitchFamily="18" charset="0"/>
                  </a:rPr>
                  <a:t>)</a:t>
                </a:r>
              </a:p>
            </p:txBody>
          </p:sp>
        </mc:Choice>
        <mc:Fallback xmlns="">
          <p:sp>
            <p:nvSpPr>
              <p:cNvPr id="18" name="TextBox 17">
                <a:extLst>
                  <a:ext uri="{FF2B5EF4-FFF2-40B4-BE49-F238E27FC236}">
                    <a16:creationId xmlns:a16="http://schemas.microsoft.com/office/drawing/2014/main" id="{0EF381C5-7EF3-4C4F-8BFD-30A990CC2254}"/>
                  </a:ext>
                </a:extLst>
              </p:cNvPr>
              <p:cNvSpPr txBox="1">
                <a:spLocks noRot="1" noChangeAspect="1" noMove="1" noResize="1" noEditPoints="1" noAdjustHandles="1" noChangeArrowheads="1" noChangeShapeType="1" noTextEdit="1"/>
              </p:cNvSpPr>
              <p:nvPr/>
            </p:nvSpPr>
            <p:spPr>
              <a:xfrm>
                <a:off x="234647" y="4386475"/>
                <a:ext cx="3710824" cy="477054"/>
              </a:xfrm>
              <a:prstGeom prst="rect">
                <a:avLst/>
              </a:prstGeom>
              <a:blipFill>
                <a:blip r:embed="rId7"/>
                <a:stretch>
                  <a:fillRect l="-683" t="-10256" r="-1706" b="-28205"/>
                </a:stretch>
              </a:blipFill>
            </p:spPr>
            <p:txBody>
              <a:bodyPr/>
              <a:lstStyle/>
              <a:p>
                <a:r>
                  <a:rPr lang="en-US">
                    <a:noFill/>
                  </a:rPr>
                  <a:t> </a:t>
                </a:r>
              </a:p>
            </p:txBody>
          </p:sp>
        </mc:Fallback>
      </mc:AlternateContent>
      <p:pic>
        <p:nvPicPr>
          <p:cNvPr id="22" name="Graphic 21" descr="Normal Distribution with solid fill">
            <a:extLst>
              <a:ext uri="{FF2B5EF4-FFF2-40B4-BE49-F238E27FC236}">
                <a16:creationId xmlns:a16="http://schemas.microsoft.com/office/drawing/2014/main" id="{7E0DCECC-2FC5-A847-9AF9-A55F2791B21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722" t="13889" r="22222" b="20834"/>
          <a:stretch/>
        </p:blipFill>
        <p:spPr>
          <a:xfrm>
            <a:off x="3294894" y="4931072"/>
            <a:ext cx="477859" cy="458355"/>
          </a:xfrm>
          <a:prstGeom prst="rect">
            <a:avLst/>
          </a:prstGeom>
        </p:spPr>
      </p:pic>
      <p:pic>
        <p:nvPicPr>
          <p:cNvPr id="23" name="Graphic 22" descr="Normal Distribution with solid fill">
            <a:extLst>
              <a:ext uri="{FF2B5EF4-FFF2-40B4-BE49-F238E27FC236}">
                <a16:creationId xmlns:a16="http://schemas.microsoft.com/office/drawing/2014/main" id="{16FAF98A-CBC0-A743-8EAB-647C22E0F98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722" t="13889" r="22222" b="20834"/>
          <a:stretch/>
        </p:blipFill>
        <p:spPr>
          <a:xfrm>
            <a:off x="732931" y="4931072"/>
            <a:ext cx="477859" cy="458355"/>
          </a:xfrm>
          <a:prstGeom prst="rect">
            <a:avLst/>
          </a:prstGeom>
        </p:spPr>
      </p:pic>
      <p:sp>
        <p:nvSpPr>
          <p:cNvPr id="2" name="Rectangle 1">
            <a:extLst>
              <a:ext uri="{FF2B5EF4-FFF2-40B4-BE49-F238E27FC236}">
                <a16:creationId xmlns:a16="http://schemas.microsoft.com/office/drawing/2014/main" id="{F93D5FF1-0BBB-7242-AE6F-18059DF0C364}"/>
              </a:ext>
            </a:extLst>
          </p:cNvPr>
          <p:cNvSpPr/>
          <p:nvPr/>
        </p:nvSpPr>
        <p:spPr>
          <a:xfrm>
            <a:off x="1796770" y="1244881"/>
            <a:ext cx="532603" cy="2284546"/>
          </a:xfrm>
          <a:prstGeom prst="rect">
            <a:avLst/>
          </a:prstGeom>
          <a:solidFill>
            <a:schemeClr val="accent1">
              <a:alpha val="3457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21" name="TextBox 20">
            <a:extLst>
              <a:ext uri="{FF2B5EF4-FFF2-40B4-BE49-F238E27FC236}">
                <a16:creationId xmlns:a16="http://schemas.microsoft.com/office/drawing/2014/main" id="{18C33034-513A-C341-97A7-65EA951C94A3}"/>
              </a:ext>
            </a:extLst>
          </p:cNvPr>
          <p:cNvSpPr txBox="1"/>
          <p:nvPr/>
        </p:nvSpPr>
        <p:spPr>
          <a:xfrm>
            <a:off x="5588688" y="405297"/>
            <a:ext cx="2904898" cy="430887"/>
          </a:xfrm>
          <a:prstGeom prst="rect">
            <a:avLst/>
          </a:prstGeom>
          <a:noFill/>
        </p:spPr>
        <p:txBody>
          <a:bodyPr wrap="none" rtlCol="0">
            <a:spAutoFit/>
          </a:bodyPr>
          <a:lstStyle/>
          <a:p>
            <a:r>
              <a:rPr lang="en-US" sz="2200" b="1" dirty="0">
                <a:latin typeface="Garamond" panose="02020404030301010803" pitchFamily="18" charset="0"/>
              </a:rPr>
              <a:t>Law of large numbers:</a:t>
            </a:r>
          </a:p>
        </p:txBody>
      </p:sp>
      <p:sp>
        <p:nvSpPr>
          <p:cNvPr id="25" name="TextBox 24">
            <a:extLst>
              <a:ext uri="{FF2B5EF4-FFF2-40B4-BE49-F238E27FC236}">
                <a16:creationId xmlns:a16="http://schemas.microsoft.com/office/drawing/2014/main" id="{72A07AD3-3769-EE42-B6CD-FE34E7A1A1E9}"/>
              </a:ext>
            </a:extLst>
          </p:cNvPr>
          <p:cNvSpPr txBox="1"/>
          <p:nvPr/>
        </p:nvSpPr>
        <p:spPr>
          <a:xfrm>
            <a:off x="6460951" y="846823"/>
            <a:ext cx="4388317" cy="769441"/>
          </a:xfrm>
          <a:prstGeom prst="rect">
            <a:avLst/>
          </a:prstGeom>
          <a:noFill/>
        </p:spPr>
        <p:txBody>
          <a:bodyPr wrap="none" rtlCol="0">
            <a:spAutoFit/>
          </a:bodyPr>
          <a:lstStyle/>
          <a:p>
            <a:pPr marL="285750" indent="-285750">
              <a:buFont typeface="Arial" panose="020B0604020202020204" pitchFamily="34" charset="0"/>
              <a:buChar char="•"/>
            </a:pPr>
            <a:r>
              <a:rPr lang="en-US" sz="2200" dirty="0">
                <a:latin typeface="Garamond" panose="02020404030301010803" pitchFamily="18" charset="0"/>
              </a:rPr>
              <a:t>Hidden layer </a:t>
            </a:r>
            <a:r>
              <a:rPr lang="en-US" sz="2200" dirty="0">
                <a:latin typeface="Garamond" panose="02020404030301010803" pitchFamily="18" charset="0"/>
                <a:sym typeface="Wingdings" pitchFamily="2" charset="2"/>
              </a:rPr>
              <a:t>       </a:t>
            </a:r>
            <a:r>
              <a:rPr lang="en-US" sz="2200" dirty="0">
                <a:latin typeface="Garamond" panose="02020404030301010803" pitchFamily="18" charset="0"/>
              </a:rPr>
              <a:t>random numbers</a:t>
            </a:r>
          </a:p>
          <a:p>
            <a:pPr marL="285750" indent="-285750">
              <a:buFont typeface="Arial" panose="020B0604020202020204" pitchFamily="34" charset="0"/>
              <a:buChar char="•"/>
            </a:pPr>
            <a:r>
              <a:rPr lang="en-US" sz="2200" u="sng" dirty="0">
                <a:latin typeface="Garamond" panose="02020404030301010803" pitchFamily="18" charset="0"/>
              </a:rPr>
              <a:t>Infinite 1 layer Neural Network</a:t>
            </a:r>
          </a:p>
        </p:txBody>
      </p:sp>
      <p:pic>
        <p:nvPicPr>
          <p:cNvPr id="26" name="Graphic 25" descr="Infinity with solid fill">
            <a:extLst>
              <a:ext uri="{FF2B5EF4-FFF2-40B4-BE49-F238E27FC236}">
                <a16:creationId xmlns:a16="http://schemas.microsoft.com/office/drawing/2014/main" id="{57C68B8F-745B-BE4E-88AD-7797AD3987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3248" y="3466579"/>
            <a:ext cx="457200" cy="457200"/>
          </a:xfrm>
          <a:prstGeom prst="rect">
            <a:avLst/>
          </a:prstGeom>
        </p:spPr>
      </p:pic>
      <p:grpSp>
        <p:nvGrpSpPr>
          <p:cNvPr id="36" name="Group 35">
            <a:extLst>
              <a:ext uri="{FF2B5EF4-FFF2-40B4-BE49-F238E27FC236}">
                <a16:creationId xmlns:a16="http://schemas.microsoft.com/office/drawing/2014/main" id="{752BA05F-810D-1140-85D9-FA1D0C50C7FA}"/>
              </a:ext>
            </a:extLst>
          </p:cNvPr>
          <p:cNvGrpSpPr/>
          <p:nvPr/>
        </p:nvGrpSpPr>
        <p:grpSpPr>
          <a:xfrm>
            <a:off x="4786240" y="1920679"/>
            <a:ext cx="6586076" cy="865057"/>
            <a:chOff x="5247538" y="2387154"/>
            <a:chExt cx="6586076" cy="865057"/>
          </a:xfrm>
        </p:grpSpPr>
        <p:pic>
          <p:nvPicPr>
            <p:cNvPr id="29" name="Picture 28" descr="Text&#10;&#10;Description automatically generated">
              <a:extLst>
                <a:ext uri="{FF2B5EF4-FFF2-40B4-BE49-F238E27FC236}">
                  <a16:creationId xmlns:a16="http://schemas.microsoft.com/office/drawing/2014/main" id="{DE6B81E7-2656-A345-A57B-568B629C9C01}"/>
                </a:ext>
              </a:extLst>
            </p:cNvPr>
            <p:cNvPicPr>
              <a:picLocks noChangeAspect="1"/>
            </p:cNvPicPr>
            <p:nvPr/>
          </p:nvPicPr>
          <p:blipFill>
            <a:blip r:embed="rId14"/>
            <a:stretch>
              <a:fillRect/>
            </a:stretch>
          </p:blipFill>
          <p:spPr>
            <a:xfrm>
              <a:off x="5247538" y="2482770"/>
              <a:ext cx="6540249" cy="769441"/>
            </a:xfrm>
            <a:prstGeom prst="rect">
              <a:avLst/>
            </a:prstGeom>
          </p:spPr>
        </p:pic>
        <p:cxnSp>
          <p:nvCxnSpPr>
            <p:cNvPr id="31" name="Straight Arrow Connector 30">
              <a:extLst>
                <a:ext uri="{FF2B5EF4-FFF2-40B4-BE49-F238E27FC236}">
                  <a16:creationId xmlns:a16="http://schemas.microsoft.com/office/drawing/2014/main" id="{DA65CAB3-C969-534C-A93D-4748949BFDB4}"/>
                </a:ext>
              </a:extLst>
            </p:cNvPr>
            <p:cNvCxnSpPr/>
            <p:nvPr/>
          </p:nvCxnSpPr>
          <p:spPr>
            <a:xfrm flipV="1">
              <a:off x="9157648" y="2638273"/>
              <a:ext cx="777922" cy="459769"/>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DD321D-D4D4-8A4F-B227-A3A87C8A5555}"/>
                </a:ext>
              </a:extLst>
            </p:cNvPr>
            <p:cNvCxnSpPr>
              <a:cxnSpLocks/>
            </p:cNvCxnSpPr>
            <p:nvPr/>
          </p:nvCxnSpPr>
          <p:spPr>
            <a:xfrm flipV="1">
              <a:off x="10263116" y="2387154"/>
              <a:ext cx="1570498" cy="865057"/>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C762EE15-0FA6-534B-A787-1C0FA5FBA596}"/>
              </a:ext>
            </a:extLst>
          </p:cNvPr>
          <p:cNvSpPr txBox="1"/>
          <p:nvPr/>
        </p:nvSpPr>
        <p:spPr>
          <a:xfrm>
            <a:off x="4387734" y="1573359"/>
            <a:ext cx="797013"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Mean</a:t>
            </a:r>
          </a:p>
        </p:txBody>
      </p:sp>
      <p:sp>
        <p:nvSpPr>
          <p:cNvPr id="39" name="TextBox 38">
            <a:extLst>
              <a:ext uri="{FF2B5EF4-FFF2-40B4-BE49-F238E27FC236}">
                <a16:creationId xmlns:a16="http://schemas.microsoft.com/office/drawing/2014/main" id="{2EEDCE54-6775-6846-865C-33A7A1971E08}"/>
              </a:ext>
            </a:extLst>
          </p:cNvPr>
          <p:cNvSpPr txBox="1"/>
          <p:nvPr/>
        </p:nvSpPr>
        <p:spPr>
          <a:xfrm>
            <a:off x="4374978" y="2793099"/>
            <a:ext cx="1125500" cy="43088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200" dirty="0">
                <a:latin typeface="Garamond" panose="02020404030301010803" pitchFamily="18" charset="0"/>
              </a:rPr>
              <a:t>Variance</a:t>
            </a:r>
          </a:p>
        </p:txBody>
      </p:sp>
      <p:pic>
        <p:nvPicPr>
          <p:cNvPr id="48" name="Picture 47" descr="A picture containing text, watch&#10;&#10;Description automatically generated">
            <a:extLst>
              <a:ext uri="{FF2B5EF4-FFF2-40B4-BE49-F238E27FC236}">
                <a16:creationId xmlns:a16="http://schemas.microsoft.com/office/drawing/2014/main" id="{0D52B277-ACF8-BB4A-8C25-C0A624775EE0}"/>
              </a:ext>
            </a:extLst>
          </p:cNvPr>
          <p:cNvPicPr>
            <a:picLocks noChangeAspect="1"/>
          </p:cNvPicPr>
          <p:nvPr/>
        </p:nvPicPr>
        <p:blipFill>
          <a:blip r:embed="rId15"/>
          <a:stretch>
            <a:fillRect/>
          </a:stretch>
        </p:blipFill>
        <p:spPr>
          <a:xfrm>
            <a:off x="4786240" y="3284122"/>
            <a:ext cx="4290454" cy="654150"/>
          </a:xfrm>
          <a:prstGeom prst="rect">
            <a:avLst/>
          </a:prstGeom>
        </p:spPr>
      </p:pic>
      <p:pic>
        <p:nvPicPr>
          <p:cNvPr id="50" name="Picture 49">
            <a:extLst>
              <a:ext uri="{FF2B5EF4-FFF2-40B4-BE49-F238E27FC236}">
                <a16:creationId xmlns:a16="http://schemas.microsoft.com/office/drawing/2014/main" id="{AD2FEEC8-F35D-CE45-B63D-5421CF605758}"/>
              </a:ext>
            </a:extLst>
          </p:cNvPr>
          <p:cNvPicPr>
            <a:picLocks noChangeAspect="1"/>
          </p:cNvPicPr>
          <p:nvPr/>
        </p:nvPicPr>
        <p:blipFill>
          <a:blip r:embed="rId16"/>
          <a:stretch>
            <a:fillRect/>
          </a:stretch>
        </p:blipFill>
        <p:spPr>
          <a:xfrm>
            <a:off x="9253756" y="3284122"/>
            <a:ext cx="2255465" cy="354164"/>
          </a:xfrm>
          <a:prstGeom prst="rect">
            <a:avLst/>
          </a:prstGeom>
        </p:spPr>
      </p:pic>
      <p:sp>
        <p:nvSpPr>
          <p:cNvPr id="51" name="Rectangle 50">
            <a:extLst>
              <a:ext uri="{FF2B5EF4-FFF2-40B4-BE49-F238E27FC236}">
                <a16:creationId xmlns:a16="http://schemas.microsoft.com/office/drawing/2014/main" id="{CDA96267-1317-044B-9356-A6D5DC9AAE46}"/>
              </a:ext>
            </a:extLst>
          </p:cNvPr>
          <p:cNvSpPr/>
          <p:nvPr/>
        </p:nvSpPr>
        <p:spPr>
          <a:xfrm>
            <a:off x="10463434" y="3214572"/>
            <a:ext cx="1064466" cy="491954"/>
          </a:xfrm>
          <a:prstGeom prst="rect">
            <a:avLst/>
          </a:prstGeom>
          <a:solidFill>
            <a:schemeClr val="accent5">
              <a:lumMod val="75000"/>
              <a:alpha val="3005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53" name="TextBox 52">
            <a:extLst>
              <a:ext uri="{FF2B5EF4-FFF2-40B4-BE49-F238E27FC236}">
                <a16:creationId xmlns:a16="http://schemas.microsoft.com/office/drawing/2014/main" id="{EC6F97A9-E3ED-F14B-9257-F015BAEFE4BA}"/>
              </a:ext>
            </a:extLst>
          </p:cNvPr>
          <p:cNvSpPr txBox="1"/>
          <p:nvPr/>
        </p:nvSpPr>
        <p:spPr>
          <a:xfrm>
            <a:off x="9995681" y="2753064"/>
            <a:ext cx="1999971" cy="430887"/>
          </a:xfrm>
          <a:prstGeom prst="rect">
            <a:avLst/>
          </a:prstGeom>
          <a:noFill/>
        </p:spPr>
        <p:txBody>
          <a:bodyPr wrap="none" rtlCol="0">
            <a:spAutoFit/>
          </a:bodyPr>
          <a:lstStyle/>
          <a:p>
            <a:r>
              <a:rPr lang="en-US" sz="2200" dirty="0">
                <a:latin typeface="Garamond" panose="02020404030301010803" pitchFamily="18" charset="0"/>
              </a:rPr>
              <a:t>Kernel function</a:t>
            </a:r>
          </a:p>
        </p:txBody>
      </p:sp>
      <p:pic>
        <p:nvPicPr>
          <p:cNvPr id="55" name="Picture 54" descr="Chart&#10;&#10;Description automatically generated">
            <a:extLst>
              <a:ext uri="{FF2B5EF4-FFF2-40B4-BE49-F238E27FC236}">
                <a16:creationId xmlns:a16="http://schemas.microsoft.com/office/drawing/2014/main" id="{E52E3095-9CED-6C40-AF43-625BA484BAD6}"/>
              </a:ext>
            </a:extLst>
          </p:cNvPr>
          <p:cNvPicPr>
            <a:picLocks noChangeAspect="1"/>
          </p:cNvPicPr>
          <p:nvPr/>
        </p:nvPicPr>
        <p:blipFill rotWithShape="1">
          <a:blip r:embed="rId17"/>
          <a:srcRect l="1251" r="51339" b="3894"/>
          <a:stretch/>
        </p:blipFill>
        <p:spPr>
          <a:xfrm>
            <a:off x="6365908" y="4115505"/>
            <a:ext cx="3435910" cy="2742495"/>
          </a:xfrm>
          <a:prstGeom prst="rect">
            <a:avLst/>
          </a:prstGeom>
        </p:spPr>
      </p:pic>
      <p:sp>
        <p:nvSpPr>
          <p:cNvPr id="56" name="TextBox 55">
            <a:extLst>
              <a:ext uri="{FF2B5EF4-FFF2-40B4-BE49-F238E27FC236}">
                <a16:creationId xmlns:a16="http://schemas.microsoft.com/office/drawing/2014/main" id="{33A420D8-CBDD-EE45-9505-BF73A2C06D7E}"/>
              </a:ext>
            </a:extLst>
          </p:cNvPr>
          <p:cNvSpPr txBox="1"/>
          <p:nvPr/>
        </p:nvSpPr>
        <p:spPr>
          <a:xfrm>
            <a:off x="7001511" y="4027454"/>
            <a:ext cx="2432269" cy="369332"/>
          </a:xfrm>
          <a:prstGeom prst="rect">
            <a:avLst/>
          </a:prstGeom>
          <a:solidFill>
            <a:schemeClr val="bg1"/>
          </a:solidFill>
        </p:spPr>
        <p:txBody>
          <a:bodyPr wrap="none" rtlCol="0">
            <a:spAutoFit/>
          </a:bodyPr>
          <a:lstStyle/>
          <a:p>
            <a:r>
              <a:rPr lang="en-US" dirty="0">
                <a:latin typeface="Garamond" panose="02020404030301010803" pitchFamily="18" charset="0"/>
              </a:rPr>
              <a:t>Similarity between points</a:t>
            </a:r>
          </a:p>
        </p:txBody>
      </p:sp>
      <p:cxnSp>
        <p:nvCxnSpPr>
          <p:cNvPr id="7" name="Curved Connector 6">
            <a:extLst>
              <a:ext uri="{FF2B5EF4-FFF2-40B4-BE49-F238E27FC236}">
                <a16:creationId xmlns:a16="http://schemas.microsoft.com/office/drawing/2014/main" id="{44EF4B89-ACFD-3D44-8D23-03C7B1329A36}"/>
              </a:ext>
            </a:extLst>
          </p:cNvPr>
          <p:cNvCxnSpPr>
            <a:stCxn id="51" idx="2"/>
            <a:endCxn id="55" idx="3"/>
          </p:cNvCxnSpPr>
          <p:nvPr/>
        </p:nvCxnSpPr>
        <p:spPr>
          <a:xfrm rot="5400000">
            <a:off x="9508630" y="3999715"/>
            <a:ext cx="1780227" cy="1193849"/>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Shape&#10;&#10;Description automatically generated with medium confidence">
            <a:extLst>
              <a:ext uri="{FF2B5EF4-FFF2-40B4-BE49-F238E27FC236}">
                <a16:creationId xmlns:a16="http://schemas.microsoft.com/office/drawing/2014/main" id="{0D89495C-664B-0141-A53C-D98F392B0AB3}"/>
              </a:ext>
            </a:extLst>
          </p:cNvPr>
          <p:cNvPicPr>
            <a:picLocks noChangeAspect="1"/>
          </p:cNvPicPr>
          <p:nvPr/>
        </p:nvPicPr>
        <p:blipFill>
          <a:blip r:embed="rId18"/>
          <a:stretch>
            <a:fillRect/>
          </a:stretch>
        </p:blipFill>
        <p:spPr>
          <a:xfrm>
            <a:off x="8290136" y="966232"/>
            <a:ext cx="438150" cy="254000"/>
          </a:xfrm>
          <a:prstGeom prst="rect">
            <a:avLst/>
          </a:prstGeom>
        </p:spPr>
      </p:pic>
      <p:sp>
        <p:nvSpPr>
          <p:cNvPr id="3" name="Slide Number Placeholder 2">
            <a:extLst>
              <a:ext uri="{FF2B5EF4-FFF2-40B4-BE49-F238E27FC236}">
                <a16:creationId xmlns:a16="http://schemas.microsoft.com/office/drawing/2014/main" id="{4110DDCE-3D8B-7A4B-86D8-E2439B4945CB}"/>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7</a:t>
            </a:fld>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80E9D7A-DC62-6441-9DC1-9C9B16F0795D}"/>
                  </a:ext>
                </a:extLst>
              </p:cNvPr>
              <p:cNvSpPr txBox="1"/>
              <p:nvPr/>
            </p:nvSpPr>
            <p:spPr>
              <a:xfrm>
                <a:off x="663199" y="1644623"/>
                <a:ext cx="3949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0</m:t>
                          </m:r>
                        </m:sub>
                      </m:sSub>
                    </m:oMath>
                  </m:oMathPara>
                </a14:m>
                <a:endParaRPr lang="en-US" sz="2500" dirty="0">
                  <a:latin typeface="Garamond" panose="02020404030301010803" pitchFamily="18" charset="0"/>
                </a:endParaRPr>
              </a:p>
            </p:txBody>
          </p:sp>
        </mc:Choice>
        <mc:Fallback xmlns="">
          <p:sp>
            <p:nvSpPr>
              <p:cNvPr id="38" name="TextBox 37">
                <a:extLst>
                  <a:ext uri="{FF2B5EF4-FFF2-40B4-BE49-F238E27FC236}">
                    <a16:creationId xmlns:a16="http://schemas.microsoft.com/office/drawing/2014/main" id="{380E9D7A-DC62-6441-9DC1-9C9B16F0795D}"/>
                  </a:ext>
                </a:extLst>
              </p:cNvPr>
              <p:cNvSpPr txBox="1">
                <a:spLocks noRot="1" noChangeAspect="1" noMove="1" noResize="1" noEditPoints="1" noAdjustHandles="1" noChangeArrowheads="1" noChangeShapeType="1" noTextEdit="1"/>
              </p:cNvSpPr>
              <p:nvPr/>
            </p:nvSpPr>
            <p:spPr>
              <a:xfrm>
                <a:off x="663199" y="1644623"/>
                <a:ext cx="394916" cy="384721"/>
              </a:xfrm>
              <a:prstGeom prst="rect">
                <a:avLst/>
              </a:prstGeom>
              <a:blipFill>
                <a:blip r:embed="rId19"/>
                <a:stretch>
                  <a:fillRect l="-9375" r="-3125"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B48C2AB-B273-634A-AF8A-9AA52100DD0F}"/>
                  </a:ext>
                </a:extLst>
              </p:cNvPr>
              <p:cNvSpPr txBox="1"/>
              <p:nvPr/>
            </p:nvSpPr>
            <p:spPr>
              <a:xfrm>
                <a:off x="625621" y="2249478"/>
                <a:ext cx="387478"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CA" sz="2500" b="0" i="1" smtClean="0">
                              <a:latin typeface="Cambria Math" panose="02040503050406030204" pitchFamily="18" charset="0"/>
                            </a:rPr>
                            <m:t>𝑥</m:t>
                          </m:r>
                        </m:e>
                        <m:sub>
                          <m:r>
                            <a:rPr lang="en-CA" sz="2500" b="0" i="1" smtClean="0">
                              <a:latin typeface="Cambria Math" panose="02040503050406030204" pitchFamily="18" charset="0"/>
                            </a:rPr>
                            <m:t>1</m:t>
                          </m:r>
                        </m:sub>
                      </m:sSub>
                    </m:oMath>
                  </m:oMathPara>
                </a14:m>
                <a:endParaRPr lang="en-US" sz="2500" dirty="0">
                  <a:latin typeface="Garamond" panose="02020404030301010803" pitchFamily="18" charset="0"/>
                </a:endParaRPr>
              </a:p>
            </p:txBody>
          </p:sp>
        </mc:Choice>
        <mc:Fallback xmlns="">
          <p:sp>
            <p:nvSpPr>
              <p:cNvPr id="40" name="TextBox 39">
                <a:extLst>
                  <a:ext uri="{FF2B5EF4-FFF2-40B4-BE49-F238E27FC236}">
                    <a16:creationId xmlns:a16="http://schemas.microsoft.com/office/drawing/2014/main" id="{CB48C2AB-B273-634A-AF8A-9AA52100DD0F}"/>
                  </a:ext>
                </a:extLst>
              </p:cNvPr>
              <p:cNvSpPr txBox="1">
                <a:spLocks noRot="1" noChangeAspect="1" noMove="1" noResize="1" noEditPoints="1" noAdjustHandles="1" noChangeArrowheads="1" noChangeShapeType="1" noTextEdit="1"/>
              </p:cNvSpPr>
              <p:nvPr/>
            </p:nvSpPr>
            <p:spPr>
              <a:xfrm>
                <a:off x="625621" y="2249478"/>
                <a:ext cx="387478" cy="384721"/>
              </a:xfrm>
              <a:prstGeom prst="rect">
                <a:avLst/>
              </a:prstGeom>
              <a:blipFill>
                <a:blip r:embed="rId20"/>
                <a:stretch>
                  <a:fillRect l="-9677" r="-6452" b="-1290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CB3732C-78EF-AE48-B2FF-EA06CD49F322}"/>
              </a:ext>
            </a:extLst>
          </p:cNvPr>
          <p:cNvSpPr txBox="1"/>
          <p:nvPr/>
        </p:nvSpPr>
        <p:spPr>
          <a:xfrm>
            <a:off x="151937" y="6439651"/>
            <a:ext cx="4354872" cy="276999"/>
          </a:xfrm>
          <a:prstGeom prst="rect">
            <a:avLst/>
          </a:prstGeom>
          <a:noFill/>
        </p:spPr>
        <p:txBody>
          <a:bodyPr wrap="square">
            <a:spAutoFit/>
          </a:bodyPr>
          <a:lstStyle/>
          <a:p>
            <a:r>
              <a:rPr lang="en-CA" sz="1200" dirty="0">
                <a:latin typeface="Garamond" panose="02020404030301010803" pitchFamily="18" charset="0"/>
              </a:rPr>
              <a:t>R. M. Neal, </a:t>
            </a:r>
            <a:r>
              <a:rPr lang="en-CA" sz="1200" b="1" dirty="0">
                <a:latin typeface="Garamond" panose="02020404030301010803" pitchFamily="18" charset="0"/>
              </a:rPr>
              <a:t>Bayesian Learning for Neural Networks </a:t>
            </a:r>
            <a:r>
              <a:rPr lang="en-CA" sz="1200" dirty="0">
                <a:latin typeface="Garamond" panose="02020404030301010803" pitchFamily="18" charset="0"/>
              </a:rPr>
              <a:t>(2012) </a:t>
            </a:r>
            <a:endParaRPr lang="en-US" sz="1200" dirty="0">
              <a:latin typeface="Garamond" panose="02020404030301010803" pitchFamily="18" charset="0"/>
            </a:endParaRPr>
          </a:p>
        </p:txBody>
      </p:sp>
    </p:spTree>
    <p:extLst>
      <p:ext uri="{BB962C8B-B14F-4D97-AF65-F5344CB8AC3E}">
        <p14:creationId xmlns:p14="http://schemas.microsoft.com/office/powerpoint/2010/main" val="357847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7E5646-46EC-D743-A1D8-668A74D1591F}"/>
              </a:ext>
            </a:extLst>
          </p:cNvPr>
          <p:cNvSpPr txBox="1"/>
          <p:nvPr/>
        </p:nvSpPr>
        <p:spPr>
          <a:xfrm>
            <a:off x="461045" y="629300"/>
            <a:ext cx="2839368" cy="477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Gaussian Processes</a:t>
            </a:r>
          </a:p>
        </p:txBody>
      </p:sp>
      <p:sp>
        <p:nvSpPr>
          <p:cNvPr id="4" name="TextBox 3">
            <a:extLst>
              <a:ext uri="{FF2B5EF4-FFF2-40B4-BE49-F238E27FC236}">
                <a16:creationId xmlns:a16="http://schemas.microsoft.com/office/drawing/2014/main" id="{EB2A26BA-790F-7D47-8F66-FC5474FED44B}"/>
              </a:ext>
            </a:extLst>
          </p:cNvPr>
          <p:cNvSpPr txBox="1"/>
          <p:nvPr/>
        </p:nvSpPr>
        <p:spPr>
          <a:xfrm>
            <a:off x="260274" y="1213225"/>
            <a:ext cx="2617768"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a:latin typeface="Garamond" panose="02020404030301010803" pitchFamily="18" charset="0"/>
              </a:rPr>
              <a:t>No sampling</a:t>
            </a:r>
          </a:p>
          <a:p>
            <a:pPr marL="285750" indent="-285750">
              <a:buFont typeface="Arial" panose="020B0604020202020204" pitchFamily="34" charset="0"/>
              <a:buChar char="•"/>
            </a:pPr>
            <a:r>
              <a:rPr lang="en-US" sz="2500" dirty="0">
                <a:latin typeface="Garamond" panose="02020404030301010803" pitchFamily="18" charset="0"/>
              </a:rPr>
              <a:t>Kernel function </a:t>
            </a:r>
          </a:p>
        </p:txBody>
      </p:sp>
      <p:pic>
        <p:nvPicPr>
          <p:cNvPr id="9" name="Picture 8" descr="Chart&#10;&#10;Description automatically generated">
            <a:extLst>
              <a:ext uri="{FF2B5EF4-FFF2-40B4-BE49-F238E27FC236}">
                <a16:creationId xmlns:a16="http://schemas.microsoft.com/office/drawing/2014/main" id="{9CDA5FC6-CA8F-574A-834A-AD2F88B6B999}"/>
              </a:ext>
            </a:extLst>
          </p:cNvPr>
          <p:cNvPicPr>
            <a:picLocks noChangeAspect="1"/>
          </p:cNvPicPr>
          <p:nvPr/>
        </p:nvPicPr>
        <p:blipFill rotWithShape="1">
          <a:blip r:embed="rId3"/>
          <a:srcRect t="6965" r="7861"/>
          <a:stretch/>
        </p:blipFill>
        <p:spPr>
          <a:xfrm>
            <a:off x="3643746" y="1844451"/>
            <a:ext cx="6416801" cy="4859375"/>
          </a:xfrm>
          <a:prstGeom prst="rect">
            <a:avLst/>
          </a:prstGeom>
        </p:spPr>
      </p:pic>
      <p:sp>
        <p:nvSpPr>
          <p:cNvPr id="10" name="Rectangle 9">
            <a:extLst>
              <a:ext uri="{FF2B5EF4-FFF2-40B4-BE49-F238E27FC236}">
                <a16:creationId xmlns:a16="http://schemas.microsoft.com/office/drawing/2014/main" id="{215EAAC0-98CE-CB44-A0C9-3B14B5DBC832}"/>
              </a:ext>
            </a:extLst>
          </p:cNvPr>
          <p:cNvSpPr/>
          <p:nvPr/>
        </p:nvSpPr>
        <p:spPr>
          <a:xfrm>
            <a:off x="3671042" y="813392"/>
            <a:ext cx="1078379" cy="569963"/>
          </a:xfrm>
          <a:prstGeom prst="rect">
            <a:avLst/>
          </a:prstGeom>
          <a:solidFill>
            <a:schemeClr val="accent1">
              <a:lumMod val="60000"/>
              <a:lumOff val="40000"/>
              <a:alpha val="4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11" name="Rectangle 10">
            <a:extLst>
              <a:ext uri="{FF2B5EF4-FFF2-40B4-BE49-F238E27FC236}">
                <a16:creationId xmlns:a16="http://schemas.microsoft.com/office/drawing/2014/main" id="{606336F9-4BC4-C34E-9BCD-5ADB4646E67F}"/>
              </a:ext>
            </a:extLst>
          </p:cNvPr>
          <p:cNvSpPr/>
          <p:nvPr/>
        </p:nvSpPr>
        <p:spPr>
          <a:xfrm>
            <a:off x="3511635" y="1372242"/>
            <a:ext cx="828000" cy="527073"/>
          </a:xfrm>
          <a:prstGeom prst="rect">
            <a:avLst/>
          </a:prstGeom>
          <a:solidFill>
            <a:schemeClr val="bg2">
              <a:lumMod val="75000"/>
              <a:alpha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pic>
        <p:nvPicPr>
          <p:cNvPr id="12" name="Picture 11" descr="Shape&#10;&#10;Description automatically generated with medium confidence">
            <a:extLst>
              <a:ext uri="{FF2B5EF4-FFF2-40B4-BE49-F238E27FC236}">
                <a16:creationId xmlns:a16="http://schemas.microsoft.com/office/drawing/2014/main" id="{341B3092-9E1C-A745-B238-590E892E14CD}"/>
              </a:ext>
            </a:extLst>
          </p:cNvPr>
          <p:cNvPicPr>
            <a:picLocks noChangeAspect="1"/>
          </p:cNvPicPr>
          <p:nvPr/>
        </p:nvPicPr>
        <p:blipFill>
          <a:blip r:embed="rId4"/>
          <a:stretch>
            <a:fillRect/>
          </a:stretch>
        </p:blipFill>
        <p:spPr>
          <a:xfrm>
            <a:off x="3671042" y="807042"/>
            <a:ext cx="6159500" cy="533400"/>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5BE1AFD4-7A3F-044B-B818-05217061B69D}"/>
              </a:ext>
            </a:extLst>
          </p:cNvPr>
          <p:cNvPicPr>
            <a:picLocks noChangeAspect="1"/>
          </p:cNvPicPr>
          <p:nvPr/>
        </p:nvPicPr>
        <p:blipFill>
          <a:blip r:embed="rId5"/>
          <a:stretch>
            <a:fillRect/>
          </a:stretch>
        </p:blipFill>
        <p:spPr>
          <a:xfrm>
            <a:off x="3548211" y="1414344"/>
            <a:ext cx="7413150" cy="376029"/>
          </a:xfrm>
          <a:prstGeom prst="rect">
            <a:avLst/>
          </a:prstGeom>
        </p:spPr>
      </p:pic>
      <p:sp>
        <p:nvSpPr>
          <p:cNvPr id="5" name="TextBox 4">
            <a:extLst>
              <a:ext uri="{FF2B5EF4-FFF2-40B4-BE49-F238E27FC236}">
                <a16:creationId xmlns:a16="http://schemas.microsoft.com/office/drawing/2014/main" id="{8D7D5F3A-619C-574F-9348-1ED6E4EDA795}"/>
              </a:ext>
            </a:extLst>
          </p:cNvPr>
          <p:cNvSpPr txBox="1"/>
          <p:nvPr/>
        </p:nvSpPr>
        <p:spPr>
          <a:xfrm>
            <a:off x="69608" y="6365557"/>
            <a:ext cx="3604320" cy="492443"/>
          </a:xfrm>
          <a:prstGeom prst="rect">
            <a:avLst/>
          </a:prstGeom>
          <a:noFill/>
        </p:spPr>
        <p:txBody>
          <a:bodyPr wrap="none" rtlCol="0">
            <a:spAutoFit/>
          </a:bodyPr>
          <a:lstStyle/>
          <a:p>
            <a:r>
              <a:rPr lang="en-CA" sz="1300" dirty="0">
                <a:latin typeface="Garamond" panose="02020404030301010803" pitchFamily="18" charset="0"/>
              </a:rPr>
              <a:t>(book) C. E. Rasmussen, C. K. I.  Williams,</a:t>
            </a:r>
          </a:p>
          <a:p>
            <a:r>
              <a:rPr lang="en-CA" sz="1300" dirty="0">
                <a:latin typeface="Garamond" panose="02020404030301010803" pitchFamily="18" charset="0"/>
              </a:rPr>
              <a:t> </a:t>
            </a:r>
            <a:r>
              <a:rPr lang="en-CA" sz="1300" b="1" dirty="0">
                <a:latin typeface="Garamond" panose="02020404030301010803" pitchFamily="18" charset="0"/>
              </a:rPr>
              <a:t>Gaussian processes for machine learning</a:t>
            </a:r>
            <a:r>
              <a:rPr lang="en-CA" sz="1300" dirty="0">
                <a:latin typeface="Garamond" panose="02020404030301010803" pitchFamily="18" charset="0"/>
              </a:rPr>
              <a:t> (2005) </a:t>
            </a:r>
            <a:endParaRPr lang="en-US" sz="1300" dirty="0">
              <a:latin typeface="Garamond" panose="02020404030301010803" pitchFamily="18" charset="0"/>
            </a:endParaRPr>
          </a:p>
        </p:txBody>
      </p:sp>
      <p:sp>
        <p:nvSpPr>
          <p:cNvPr id="2" name="Slide Number Placeholder 1">
            <a:extLst>
              <a:ext uri="{FF2B5EF4-FFF2-40B4-BE49-F238E27FC236}">
                <a16:creationId xmlns:a16="http://schemas.microsoft.com/office/drawing/2014/main" id="{886087F1-5055-7C4C-B270-352BEE5944C5}"/>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pPr/>
              <a:t>8</a:t>
            </a:fld>
            <a:endParaRPr lang="en-US" dirty="0">
              <a:latin typeface="Garamond" panose="02020404030301010803" pitchFamily="18" charset="0"/>
            </a:endParaRPr>
          </a:p>
        </p:txBody>
      </p:sp>
    </p:spTree>
    <p:extLst>
      <p:ext uri="{BB962C8B-B14F-4D97-AF65-F5344CB8AC3E}">
        <p14:creationId xmlns:p14="http://schemas.microsoft.com/office/powerpoint/2010/main" val="321770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91351-6051-B440-8A15-6C8C34C92269}"/>
              </a:ext>
            </a:extLst>
          </p:cNvPr>
          <p:cNvSpPr txBox="1"/>
          <p:nvPr/>
        </p:nvSpPr>
        <p:spPr>
          <a:xfrm>
            <a:off x="0" y="116450"/>
            <a:ext cx="4204400"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500" dirty="0">
                <a:latin typeface="Garamond" panose="02020404030301010803" pitchFamily="18" charset="0"/>
              </a:rPr>
              <a:t>BAYESIAN OPTIMIZATION</a:t>
            </a:r>
          </a:p>
        </p:txBody>
      </p:sp>
      <p:pic>
        <p:nvPicPr>
          <p:cNvPr id="4" name="Picture 3" descr="A picture containing diagram&#10;&#10;Description automatically generated">
            <a:extLst>
              <a:ext uri="{FF2B5EF4-FFF2-40B4-BE49-F238E27FC236}">
                <a16:creationId xmlns:a16="http://schemas.microsoft.com/office/drawing/2014/main" id="{6FEB669A-8073-8F42-8722-C5CA00C32487}"/>
              </a:ext>
            </a:extLst>
          </p:cNvPr>
          <p:cNvPicPr>
            <a:picLocks noChangeAspect="1"/>
          </p:cNvPicPr>
          <p:nvPr/>
        </p:nvPicPr>
        <p:blipFill>
          <a:blip r:embed="rId3"/>
          <a:stretch>
            <a:fillRect/>
          </a:stretch>
        </p:blipFill>
        <p:spPr>
          <a:xfrm>
            <a:off x="4483800" y="773353"/>
            <a:ext cx="7708200" cy="5781150"/>
          </a:xfrm>
          <a:prstGeom prst="rect">
            <a:avLst/>
          </a:prstGeom>
        </p:spPr>
      </p:pic>
      <p:pic>
        <p:nvPicPr>
          <p:cNvPr id="6" name="Picture 5">
            <a:extLst>
              <a:ext uri="{FF2B5EF4-FFF2-40B4-BE49-F238E27FC236}">
                <a16:creationId xmlns:a16="http://schemas.microsoft.com/office/drawing/2014/main" id="{0D948B72-A28A-6B4C-B4A8-AB5570B16287}"/>
              </a:ext>
            </a:extLst>
          </p:cNvPr>
          <p:cNvPicPr>
            <a:picLocks noChangeAspect="1"/>
          </p:cNvPicPr>
          <p:nvPr/>
        </p:nvPicPr>
        <p:blipFill>
          <a:blip r:embed="rId4"/>
          <a:stretch>
            <a:fillRect/>
          </a:stretch>
        </p:blipFill>
        <p:spPr>
          <a:xfrm>
            <a:off x="4483800" y="773353"/>
            <a:ext cx="7708200" cy="5781150"/>
          </a:xfrm>
          <a:prstGeom prst="rect">
            <a:avLst/>
          </a:prstGeom>
        </p:spPr>
      </p:pic>
      <p:pic>
        <p:nvPicPr>
          <p:cNvPr id="8" name="Picture 7" descr="Chart, histogram&#10;&#10;Description automatically generated">
            <a:extLst>
              <a:ext uri="{FF2B5EF4-FFF2-40B4-BE49-F238E27FC236}">
                <a16:creationId xmlns:a16="http://schemas.microsoft.com/office/drawing/2014/main" id="{0D42EA03-B19C-EF48-9E1B-3409D3EF435F}"/>
              </a:ext>
            </a:extLst>
          </p:cNvPr>
          <p:cNvPicPr>
            <a:picLocks noChangeAspect="1"/>
          </p:cNvPicPr>
          <p:nvPr/>
        </p:nvPicPr>
        <p:blipFill>
          <a:blip r:embed="rId5"/>
          <a:stretch>
            <a:fillRect/>
          </a:stretch>
        </p:blipFill>
        <p:spPr>
          <a:xfrm>
            <a:off x="4483800" y="773353"/>
            <a:ext cx="7708200" cy="5781150"/>
          </a:xfrm>
          <a:prstGeom prst="rect">
            <a:avLst/>
          </a:prstGeom>
        </p:spPr>
      </p:pic>
      <p:pic>
        <p:nvPicPr>
          <p:cNvPr id="10" name="Picture 9" descr="Chart, histogram&#10;&#10;Description automatically generated">
            <a:extLst>
              <a:ext uri="{FF2B5EF4-FFF2-40B4-BE49-F238E27FC236}">
                <a16:creationId xmlns:a16="http://schemas.microsoft.com/office/drawing/2014/main" id="{A7052F9F-8C3B-584B-BA29-4F2270FCF83B}"/>
              </a:ext>
            </a:extLst>
          </p:cNvPr>
          <p:cNvPicPr>
            <a:picLocks noChangeAspect="1"/>
          </p:cNvPicPr>
          <p:nvPr/>
        </p:nvPicPr>
        <p:blipFill>
          <a:blip r:embed="rId6"/>
          <a:stretch>
            <a:fillRect/>
          </a:stretch>
        </p:blipFill>
        <p:spPr>
          <a:xfrm>
            <a:off x="4483800" y="773353"/>
            <a:ext cx="7708200" cy="5781150"/>
          </a:xfrm>
          <a:prstGeom prst="rect">
            <a:avLst/>
          </a:prstGeom>
        </p:spPr>
      </p:pic>
      <p:pic>
        <p:nvPicPr>
          <p:cNvPr id="12" name="Picture 11" descr="Chart, histogram&#10;&#10;Description automatically generated">
            <a:extLst>
              <a:ext uri="{FF2B5EF4-FFF2-40B4-BE49-F238E27FC236}">
                <a16:creationId xmlns:a16="http://schemas.microsoft.com/office/drawing/2014/main" id="{893BFA9F-393D-D64D-8E12-4DCE03469016}"/>
              </a:ext>
            </a:extLst>
          </p:cNvPr>
          <p:cNvPicPr>
            <a:picLocks noChangeAspect="1"/>
          </p:cNvPicPr>
          <p:nvPr/>
        </p:nvPicPr>
        <p:blipFill>
          <a:blip r:embed="rId7"/>
          <a:stretch>
            <a:fillRect/>
          </a:stretch>
        </p:blipFill>
        <p:spPr>
          <a:xfrm>
            <a:off x="4483800" y="773353"/>
            <a:ext cx="7708200" cy="5781150"/>
          </a:xfrm>
          <a:prstGeom prst="rect">
            <a:avLst/>
          </a:prstGeom>
        </p:spPr>
      </p:pic>
      <p:pic>
        <p:nvPicPr>
          <p:cNvPr id="14" name="Picture 13" descr="Chart, line chart&#10;&#10;Description automatically generated">
            <a:extLst>
              <a:ext uri="{FF2B5EF4-FFF2-40B4-BE49-F238E27FC236}">
                <a16:creationId xmlns:a16="http://schemas.microsoft.com/office/drawing/2014/main" id="{3D56823E-3AE0-634C-9837-A0691C94EDB2}"/>
              </a:ext>
            </a:extLst>
          </p:cNvPr>
          <p:cNvPicPr>
            <a:picLocks noChangeAspect="1"/>
          </p:cNvPicPr>
          <p:nvPr/>
        </p:nvPicPr>
        <p:blipFill>
          <a:blip r:embed="rId8"/>
          <a:stretch>
            <a:fillRect/>
          </a:stretch>
        </p:blipFill>
        <p:spPr>
          <a:xfrm>
            <a:off x="4483800" y="773353"/>
            <a:ext cx="7708200" cy="5781150"/>
          </a:xfrm>
          <a:prstGeom prst="rect">
            <a:avLst/>
          </a:prstGeom>
        </p:spPr>
      </p:pic>
      <p:pic>
        <p:nvPicPr>
          <p:cNvPr id="16" name="Picture 15" descr="Chart, line chart&#10;&#10;Description automatically generated">
            <a:extLst>
              <a:ext uri="{FF2B5EF4-FFF2-40B4-BE49-F238E27FC236}">
                <a16:creationId xmlns:a16="http://schemas.microsoft.com/office/drawing/2014/main" id="{806505F6-CF1A-9D4F-BC20-B3914BC16D4E}"/>
              </a:ext>
            </a:extLst>
          </p:cNvPr>
          <p:cNvPicPr>
            <a:picLocks noChangeAspect="1"/>
          </p:cNvPicPr>
          <p:nvPr/>
        </p:nvPicPr>
        <p:blipFill>
          <a:blip r:embed="rId9"/>
          <a:stretch>
            <a:fillRect/>
          </a:stretch>
        </p:blipFill>
        <p:spPr>
          <a:xfrm>
            <a:off x="4483800" y="773353"/>
            <a:ext cx="7708200" cy="5781150"/>
          </a:xfrm>
          <a:prstGeom prst="rect">
            <a:avLst/>
          </a:prstGeom>
        </p:spPr>
      </p:pic>
      <p:pic>
        <p:nvPicPr>
          <p:cNvPr id="18" name="Picture 17" descr="Chart, line chart&#10;&#10;Description automatically generated">
            <a:extLst>
              <a:ext uri="{FF2B5EF4-FFF2-40B4-BE49-F238E27FC236}">
                <a16:creationId xmlns:a16="http://schemas.microsoft.com/office/drawing/2014/main" id="{BCF42D81-4A5B-E740-8C91-29EE241487AA}"/>
              </a:ext>
            </a:extLst>
          </p:cNvPr>
          <p:cNvPicPr>
            <a:picLocks noChangeAspect="1"/>
          </p:cNvPicPr>
          <p:nvPr/>
        </p:nvPicPr>
        <p:blipFill>
          <a:blip r:embed="rId10"/>
          <a:stretch>
            <a:fillRect/>
          </a:stretch>
        </p:blipFill>
        <p:spPr>
          <a:xfrm>
            <a:off x="4483800" y="773353"/>
            <a:ext cx="7708200" cy="5781150"/>
          </a:xfrm>
          <a:prstGeom prst="rect">
            <a:avLst/>
          </a:prstGeom>
        </p:spPr>
      </p:pic>
      <p:pic>
        <p:nvPicPr>
          <p:cNvPr id="20" name="Picture 19" descr="Chart, line chart&#10;&#10;Description automatically generated">
            <a:extLst>
              <a:ext uri="{FF2B5EF4-FFF2-40B4-BE49-F238E27FC236}">
                <a16:creationId xmlns:a16="http://schemas.microsoft.com/office/drawing/2014/main" id="{A03920CF-9933-B540-B40D-B49602C2C6A2}"/>
              </a:ext>
            </a:extLst>
          </p:cNvPr>
          <p:cNvPicPr>
            <a:picLocks noChangeAspect="1"/>
          </p:cNvPicPr>
          <p:nvPr/>
        </p:nvPicPr>
        <p:blipFill>
          <a:blip r:embed="rId11"/>
          <a:stretch>
            <a:fillRect/>
          </a:stretch>
        </p:blipFill>
        <p:spPr>
          <a:xfrm>
            <a:off x="4483800" y="773353"/>
            <a:ext cx="7708200" cy="5781150"/>
          </a:xfrm>
          <a:prstGeom prst="rect">
            <a:avLst/>
          </a:prstGeom>
        </p:spPr>
      </p:pic>
      <p:pic>
        <p:nvPicPr>
          <p:cNvPr id="22" name="Picture 21" descr="Chart, line chart&#10;&#10;Description automatically generated">
            <a:extLst>
              <a:ext uri="{FF2B5EF4-FFF2-40B4-BE49-F238E27FC236}">
                <a16:creationId xmlns:a16="http://schemas.microsoft.com/office/drawing/2014/main" id="{C1A3D53F-ED11-FF40-9898-69343EA1D15F}"/>
              </a:ext>
            </a:extLst>
          </p:cNvPr>
          <p:cNvPicPr>
            <a:picLocks noChangeAspect="1"/>
          </p:cNvPicPr>
          <p:nvPr/>
        </p:nvPicPr>
        <p:blipFill>
          <a:blip r:embed="rId12"/>
          <a:stretch>
            <a:fillRect/>
          </a:stretch>
        </p:blipFill>
        <p:spPr>
          <a:xfrm>
            <a:off x="4483800" y="773353"/>
            <a:ext cx="7708200" cy="5781150"/>
          </a:xfrm>
          <a:prstGeom prst="rect">
            <a:avLst/>
          </a:prstGeom>
        </p:spPr>
      </p:pic>
      <p:pic>
        <p:nvPicPr>
          <p:cNvPr id="24" name="Picture 23" descr="Chart, line chart, histogram&#10;&#10;Description automatically generated">
            <a:extLst>
              <a:ext uri="{FF2B5EF4-FFF2-40B4-BE49-F238E27FC236}">
                <a16:creationId xmlns:a16="http://schemas.microsoft.com/office/drawing/2014/main" id="{925C05F2-34DB-F84F-A3C3-E2678D654FB5}"/>
              </a:ext>
            </a:extLst>
          </p:cNvPr>
          <p:cNvPicPr>
            <a:picLocks noChangeAspect="1"/>
          </p:cNvPicPr>
          <p:nvPr/>
        </p:nvPicPr>
        <p:blipFill>
          <a:blip r:embed="rId13"/>
          <a:stretch>
            <a:fillRect/>
          </a:stretch>
        </p:blipFill>
        <p:spPr>
          <a:xfrm>
            <a:off x="4483800" y="773353"/>
            <a:ext cx="7708200" cy="5781150"/>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1C304E-4782-5545-8AF8-B2E63818DC9B}"/>
                  </a:ext>
                </a:extLst>
              </p:cNvPr>
              <p:cNvSpPr txBox="1"/>
              <p:nvPr/>
            </p:nvSpPr>
            <p:spPr>
              <a:xfrm>
                <a:off x="323332" y="4364148"/>
                <a:ext cx="3519619" cy="923330"/>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r>
                  <a:rPr lang="en-CA" b="1" dirty="0">
                    <a:latin typeface="Garamond" panose="02020404030301010803" pitchFamily="18" charset="0"/>
                  </a:rPr>
                  <a:t>A</a:t>
                </a:r>
                <a:r>
                  <a:rPr lang="en-CA" b="1" dirty="0">
                    <a:effectLst/>
                    <a:latin typeface="Garamond" panose="02020404030301010803" pitchFamily="18" charset="0"/>
                  </a:rPr>
                  <a:t>cquisition function:</a:t>
                </a:r>
              </a:p>
              <a:p>
                <a:r>
                  <a:rPr lang="en-CA" dirty="0">
                    <a:latin typeface="Garamond" panose="02020404030301010803" pitchFamily="18" charset="0"/>
                  </a:rPr>
                  <a:t>Quantifies the informational gain if a </a:t>
                </a:r>
                <a14:m>
                  <m:oMath xmlns:m="http://schemas.openxmlformats.org/officeDocument/2006/math">
                    <m:r>
                      <a:rPr lang="en-CA" b="0" i="1" smtClean="0">
                        <a:latin typeface="Cambria Math" panose="02040503050406030204" pitchFamily="18" charset="0"/>
                      </a:rPr>
                      <m:t>𝑥</m:t>
                    </m:r>
                  </m:oMath>
                </a14:m>
                <a:r>
                  <a:rPr lang="en-CA" dirty="0">
                    <a:latin typeface="Garamond" panose="02020404030301010803" pitchFamily="18" charset="0"/>
                  </a:rPr>
                  <a:t> point is known.</a:t>
                </a:r>
                <a:endParaRPr lang="en-US" dirty="0">
                  <a:latin typeface="Garamond" panose="02020404030301010803" pitchFamily="18" charset="0"/>
                </a:endParaRPr>
              </a:p>
            </p:txBody>
          </p:sp>
        </mc:Choice>
        <mc:Fallback xmlns="">
          <p:sp>
            <p:nvSpPr>
              <p:cNvPr id="26" name="TextBox 25">
                <a:extLst>
                  <a:ext uri="{FF2B5EF4-FFF2-40B4-BE49-F238E27FC236}">
                    <a16:creationId xmlns:a16="http://schemas.microsoft.com/office/drawing/2014/main" id="{101C304E-4782-5545-8AF8-B2E63818DC9B}"/>
                  </a:ext>
                </a:extLst>
              </p:cNvPr>
              <p:cNvSpPr txBox="1">
                <a:spLocks noRot="1" noChangeAspect="1" noMove="1" noResize="1" noEditPoints="1" noAdjustHandles="1" noChangeArrowheads="1" noChangeShapeType="1" noTextEdit="1"/>
              </p:cNvSpPr>
              <p:nvPr/>
            </p:nvSpPr>
            <p:spPr>
              <a:xfrm>
                <a:off x="323332" y="4364148"/>
                <a:ext cx="3519619" cy="923330"/>
              </a:xfrm>
              <a:prstGeom prst="rect">
                <a:avLst/>
              </a:prstGeom>
              <a:blipFill>
                <a:blip r:embed="rId14"/>
                <a:stretch>
                  <a:fillRect l="-1071" t="-1316" r="-2143" b="-7895"/>
                </a:stretch>
              </a:blipFill>
              <a:ln w="38100"/>
            </p:spPr>
            <p:txBody>
              <a:bodyPr/>
              <a:lstStyle/>
              <a:p>
                <a:r>
                  <a:rPr lang="en-US">
                    <a:noFill/>
                  </a:rPr>
                  <a:t> </a:t>
                </a:r>
              </a:p>
            </p:txBody>
          </p:sp>
        </mc:Fallback>
      </mc:AlternateContent>
      <p:sp>
        <p:nvSpPr>
          <p:cNvPr id="27" name="TextBox 26">
            <a:extLst>
              <a:ext uri="{FF2B5EF4-FFF2-40B4-BE49-F238E27FC236}">
                <a16:creationId xmlns:a16="http://schemas.microsoft.com/office/drawing/2014/main" id="{15B8F9C9-A313-8E41-8496-AAE07FDBA385}"/>
              </a:ext>
            </a:extLst>
          </p:cNvPr>
          <p:cNvSpPr txBox="1"/>
          <p:nvPr/>
        </p:nvSpPr>
        <p:spPr>
          <a:xfrm>
            <a:off x="190500" y="6399467"/>
            <a:ext cx="3290132" cy="276999"/>
          </a:xfrm>
          <a:prstGeom prst="rect">
            <a:avLst/>
          </a:prstGeom>
          <a:noFill/>
        </p:spPr>
        <p:txBody>
          <a:bodyPr wrap="none" rtlCol="0">
            <a:spAutoFit/>
          </a:bodyPr>
          <a:lstStyle/>
          <a:p>
            <a:pPr algn="ctr"/>
            <a:r>
              <a:rPr lang="en-CA" sz="1200" dirty="0">
                <a:latin typeface="Garamond" panose="02020404030301010803" pitchFamily="18" charset="0"/>
              </a:rPr>
              <a:t>(book) R. Garnett, </a:t>
            </a:r>
            <a:r>
              <a:rPr lang="en-CA" sz="1200" b="1" dirty="0">
                <a:latin typeface="Garamond" panose="02020404030301010803" pitchFamily="18" charset="0"/>
              </a:rPr>
              <a:t>Bayesian Optimization </a:t>
            </a:r>
            <a:r>
              <a:rPr lang="en-CA" sz="1200" dirty="0">
                <a:latin typeface="Garamond" panose="02020404030301010803" pitchFamily="18" charset="0"/>
              </a:rPr>
              <a:t>(2021)</a:t>
            </a:r>
            <a:r>
              <a:rPr lang="en-CA" sz="1200" b="1" dirty="0">
                <a:latin typeface="Garamond" panose="02020404030301010803" pitchFamily="18" charset="0"/>
              </a:rPr>
              <a:t> </a:t>
            </a:r>
            <a:endParaRPr lang="en-US" sz="1200" b="1" dirty="0">
              <a:latin typeface="Garamond" panose="02020404030301010803" pitchFamily="18" charset="0"/>
            </a:endParaRPr>
          </a:p>
        </p:txBody>
      </p:sp>
      <p:pic>
        <p:nvPicPr>
          <p:cNvPr id="28" name="Picture 27">
            <a:extLst>
              <a:ext uri="{FF2B5EF4-FFF2-40B4-BE49-F238E27FC236}">
                <a16:creationId xmlns:a16="http://schemas.microsoft.com/office/drawing/2014/main" id="{6C082BEA-D160-7748-86EF-6435A860A319}"/>
              </a:ext>
            </a:extLst>
          </p:cNvPr>
          <p:cNvPicPr>
            <a:picLocks noChangeAspect="1"/>
          </p:cNvPicPr>
          <p:nvPr/>
        </p:nvPicPr>
        <p:blipFill>
          <a:blip r:embed="rId15"/>
          <a:stretch>
            <a:fillRect/>
          </a:stretch>
        </p:blipFill>
        <p:spPr>
          <a:xfrm>
            <a:off x="190500" y="1430575"/>
            <a:ext cx="3053832" cy="1821584"/>
          </a:xfrm>
          <a:prstGeom prst="rect">
            <a:avLst/>
          </a:prstGeom>
        </p:spPr>
      </p:pic>
      <p:sp>
        <p:nvSpPr>
          <p:cNvPr id="29" name="TextBox 28">
            <a:extLst>
              <a:ext uri="{FF2B5EF4-FFF2-40B4-BE49-F238E27FC236}">
                <a16:creationId xmlns:a16="http://schemas.microsoft.com/office/drawing/2014/main" id="{40BA2AB0-FFA9-B84A-968F-B3250F44B365}"/>
              </a:ext>
            </a:extLst>
          </p:cNvPr>
          <p:cNvSpPr txBox="1"/>
          <p:nvPr/>
        </p:nvSpPr>
        <p:spPr>
          <a:xfrm>
            <a:off x="850103" y="2146784"/>
            <a:ext cx="496800" cy="215444"/>
          </a:xfrm>
          <a:prstGeom prst="rect">
            <a:avLst/>
          </a:prstGeom>
          <a:solidFill>
            <a:schemeClr val="bg1"/>
          </a:solidFill>
        </p:spPr>
        <p:txBody>
          <a:bodyPr wrap="square" rtlCol="0">
            <a:spAutoFit/>
          </a:bodyPr>
          <a:lstStyle/>
          <a:p>
            <a:pPr algn="ctr"/>
            <a:r>
              <a:rPr lang="en-US" sz="800" dirty="0" err="1">
                <a:latin typeface="Garamond" panose="02020404030301010803" pitchFamily="18" charset="0"/>
              </a:rPr>
              <a:t>arg</a:t>
            </a:r>
            <a:r>
              <a:rPr lang="en-US" sz="800" dirty="0">
                <a:latin typeface="Garamond" panose="02020404030301010803" pitchFamily="18" charset="0"/>
              </a:rPr>
              <a:t> min</a:t>
            </a:r>
          </a:p>
        </p:txBody>
      </p:sp>
      <p:sp>
        <p:nvSpPr>
          <p:cNvPr id="3" name="Slide Number Placeholder 2">
            <a:extLst>
              <a:ext uri="{FF2B5EF4-FFF2-40B4-BE49-F238E27FC236}">
                <a16:creationId xmlns:a16="http://schemas.microsoft.com/office/drawing/2014/main" id="{38450512-1B73-8C4D-B03C-0D1192365A2B}"/>
              </a:ext>
            </a:extLst>
          </p:cNvPr>
          <p:cNvSpPr>
            <a:spLocks noGrp="1"/>
          </p:cNvSpPr>
          <p:nvPr>
            <p:ph type="sldNum" sz="quarter" idx="12"/>
          </p:nvPr>
        </p:nvSpPr>
        <p:spPr/>
        <p:txBody>
          <a:bodyPr/>
          <a:lstStyle/>
          <a:p>
            <a:fld id="{EFC66980-E427-AB42-BEC6-9DFF67F308A4}" type="slidenum">
              <a:rPr lang="en-US" smtClean="0">
                <a:latin typeface="Garamond" panose="02020404030301010803" pitchFamily="18" charset="0"/>
              </a:rPr>
              <a:t>9</a:t>
            </a:fld>
            <a:endParaRPr lang="en-US">
              <a:latin typeface="Garamond" panose="02020404030301010803" pitchFamily="18" charset="0"/>
            </a:endParaRPr>
          </a:p>
        </p:txBody>
      </p:sp>
      <p:pic>
        <p:nvPicPr>
          <p:cNvPr id="5" name="Picture 4">
            <a:extLst>
              <a:ext uri="{FF2B5EF4-FFF2-40B4-BE49-F238E27FC236}">
                <a16:creationId xmlns:a16="http://schemas.microsoft.com/office/drawing/2014/main" id="{DEA7BF8B-FFF5-CD46-80BD-1C8AB6C740DB}"/>
              </a:ext>
            </a:extLst>
          </p:cNvPr>
          <p:cNvPicPr>
            <a:picLocks noChangeAspect="1"/>
          </p:cNvPicPr>
          <p:nvPr/>
        </p:nvPicPr>
        <p:blipFill>
          <a:blip r:embed="rId16"/>
          <a:stretch>
            <a:fillRect/>
          </a:stretch>
        </p:blipFill>
        <p:spPr>
          <a:xfrm>
            <a:off x="369000" y="5509536"/>
            <a:ext cx="4114800" cy="46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6154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150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nodeType="afterEffect">
                                  <p:stCondLst>
                                    <p:cond delay="1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1" presetClass="entr" presetSubtype="0" fill="hold" nodeType="afterEffect">
                                  <p:stCondLst>
                                    <p:cond delay="150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nodeType="after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1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9000"/>
                            </p:stCondLst>
                            <p:childTnLst>
                              <p:par>
                                <p:cTn id="34" presetID="1" presetClass="entr" presetSubtype="0" fill="hold" nodeType="afterEffect">
                                  <p:stCondLst>
                                    <p:cond delay="15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0500"/>
                            </p:stCondLst>
                            <p:childTnLst>
                              <p:par>
                                <p:cTn id="37" presetID="1" presetClass="entr" presetSubtype="0" fill="hold" nodeType="afterEffect">
                                  <p:stCondLst>
                                    <p:cond delay="150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1048</Words>
  <Application>Microsoft Macintosh PowerPoint</Application>
  <PresentationFormat>Widescreen</PresentationFormat>
  <Paragraphs>113</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Cambria Math</vt:lpstr>
      <vt:lpstr>Garamond</vt:lpstr>
      <vt:lpstr>Office Theme</vt:lpstr>
      <vt:lpstr>Bayesian Optimization</vt:lpstr>
      <vt:lpstr>PowerPoint Presentation</vt:lpstr>
      <vt:lpstr>Optimization algorithms</vt:lpstr>
      <vt:lpstr>PowerPoint Presentation</vt:lpstr>
      <vt:lpstr>PowerPoint Presentation</vt:lpstr>
      <vt:lpstr>PowerPoint Presentation</vt:lpstr>
      <vt:lpstr>PowerPoint Presentation</vt:lpstr>
      <vt:lpstr>PowerPoint Presentation</vt:lpstr>
      <vt:lpstr>PowerPoint Presentation</vt:lpstr>
      <vt:lpstr>Bayesian optimization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Optimization</dc:title>
  <dc:creator>Rodrigo Vargas Hernandez</dc:creator>
  <cp:lastModifiedBy>Rodrigo Vargas Hernandez</cp:lastModifiedBy>
  <cp:revision>5</cp:revision>
  <dcterms:created xsi:type="dcterms:W3CDTF">2023-02-16T03:27:18Z</dcterms:created>
  <dcterms:modified xsi:type="dcterms:W3CDTF">2023-02-16T18:46:22Z</dcterms:modified>
</cp:coreProperties>
</file>